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33" r:id="rId1"/>
  </p:sldMasterIdLst>
  <p:notesMasterIdLst>
    <p:notesMasterId r:id="rId36"/>
  </p:notesMasterIdLst>
  <p:sldIdLst>
    <p:sldId id="256" r:id="rId2"/>
    <p:sldId id="293" r:id="rId3"/>
    <p:sldId id="268" r:id="rId4"/>
    <p:sldId id="269" r:id="rId5"/>
    <p:sldId id="258" r:id="rId6"/>
    <p:sldId id="259" r:id="rId7"/>
    <p:sldId id="260" r:id="rId8"/>
    <p:sldId id="262" r:id="rId9"/>
    <p:sldId id="298" r:id="rId10"/>
    <p:sldId id="271" r:id="rId11"/>
    <p:sldId id="299" r:id="rId12"/>
    <p:sldId id="272" r:id="rId13"/>
    <p:sldId id="266" r:id="rId14"/>
    <p:sldId id="275" r:id="rId15"/>
    <p:sldId id="273" r:id="rId16"/>
    <p:sldId id="274" r:id="rId17"/>
    <p:sldId id="277" r:id="rId18"/>
    <p:sldId id="300" r:id="rId19"/>
    <p:sldId id="301" r:id="rId20"/>
    <p:sldId id="280" r:id="rId21"/>
    <p:sldId id="295" r:id="rId22"/>
    <p:sldId id="283" r:id="rId23"/>
    <p:sldId id="281" r:id="rId24"/>
    <p:sldId id="282" r:id="rId25"/>
    <p:sldId id="284" r:id="rId26"/>
    <p:sldId id="296" r:id="rId27"/>
    <p:sldId id="297" r:id="rId28"/>
    <p:sldId id="287" r:id="rId29"/>
    <p:sldId id="288" r:id="rId30"/>
    <p:sldId id="289" r:id="rId31"/>
    <p:sldId id="294" r:id="rId32"/>
    <p:sldId id="267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20"/>
    <a:srgbClr val="00B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5" autoAdjust="0"/>
    <p:restoredTop sz="94722"/>
  </p:normalViewPr>
  <p:slideViewPr>
    <p:cSldViewPr snapToGrid="0">
      <p:cViewPr varScale="1">
        <p:scale>
          <a:sx n="136" d="100"/>
          <a:sy n="136" d="100"/>
        </p:scale>
        <p:origin x="24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20F797-0638-3742-AB73-A7F073CD8CF2}" type="doc">
      <dgm:prSet loTypeId="urn:microsoft.com/office/officeart/2005/8/layout/orgChar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4D977B3-98DB-4E41-B6CF-418844AAF43D}">
      <dgm:prSet phldrT="[Text]"/>
      <dgm:spPr/>
      <dgm:t>
        <a:bodyPr/>
        <a:lstStyle/>
        <a:p>
          <a:r>
            <a:rPr lang="en-US" dirty="0"/>
            <a:t>Transformers models are over-parameterized</a:t>
          </a:r>
        </a:p>
        <a:p>
          <a:r>
            <a:rPr lang="en-US" b="1" dirty="0"/>
            <a:t>Can we use intuitive priors to modify self-attention heads to facilitate: </a:t>
          </a:r>
        </a:p>
      </dgm:t>
    </dgm:pt>
    <dgm:pt modelId="{FE39E42A-9553-4D42-90DF-192C1D79640B}" type="parTrans" cxnId="{A6733D24-36C4-AE47-B71D-1E9CA70FB0FF}">
      <dgm:prSet/>
      <dgm:spPr/>
      <dgm:t>
        <a:bodyPr/>
        <a:lstStyle/>
        <a:p>
          <a:endParaRPr lang="en-US"/>
        </a:p>
      </dgm:t>
    </dgm:pt>
    <dgm:pt modelId="{DD35C4A4-0145-7A48-B33D-632DDC700B23}" type="sibTrans" cxnId="{A6733D24-36C4-AE47-B71D-1E9CA70FB0FF}">
      <dgm:prSet/>
      <dgm:spPr/>
      <dgm:t>
        <a:bodyPr/>
        <a:lstStyle/>
        <a:p>
          <a:endParaRPr lang="en-US"/>
        </a:p>
      </dgm:t>
    </dgm:pt>
    <dgm:pt modelId="{DF8CE3E1-8712-C144-8202-9034D522D810}">
      <dgm:prSet phldrT="[Text]"/>
      <dgm:spPr/>
      <dgm:t>
        <a:bodyPr/>
        <a:lstStyle/>
        <a:p>
          <a:r>
            <a:rPr lang="en-US" dirty="0"/>
            <a:t>Faster </a:t>
          </a:r>
          <a:br>
            <a:rPr lang="en-US" dirty="0"/>
          </a:br>
          <a:r>
            <a:rPr lang="en-US" dirty="0"/>
            <a:t>pre-training</a:t>
          </a:r>
        </a:p>
      </dgm:t>
    </dgm:pt>
    <dgm:pt modelId="{03A3C493-7580-284A-9DAA-187638437D16}" type="parTrans" cxnId="{FC603EC0-40EF-D343-A503-311F501CC098}">
      <dgm:prSet/>
      <dgm:spPr/>
      <dgm:t>
        <a:bodyPr/>
        <a:lstStyle/>
        <a:p>
          <a:endParaRPr lang="en-US"/>
        </a:p>
      </dgm:t>
    </dgm:pt>
    <dgm:pt modelId="{62960836-7A18-2843-8269-DF3D2350A113}" type="sibTrans" cxnId="{FC603EC0-40EF-D343-A503-311F501CC098}">
      <dgm:prSet/>
      <dgm:spPr/>
      <dgm:t>
        <a:bodyPr/>
        <a:lstStyle/>
        <a:p>
          <a:endParaRPr lang="en-US"/>
        </a:p>
      </dgm:t>
    </dgm:pt>
    <dgm:pt modelId="{AD5069D1-BE7F-B641-90B8-1CBBBBB4C778}">
      <dgm:prSet phldrT="[Text]"/>
      <dgm:spPr/>
      <dgm:t>
        <a:bodyPr/>
        <a:lstStyle/>
        <a:p>
          <a:r>
            <a:rPr lang="en-US" dirty="0"/>
            <a:t>Better downstream performance</a:t>
          </a:r>
        </a:p>
      </dgm:t>
    </dgm:pt>
    <dgm:pt modelId="{282C9D60-924B-C04C-9607-5459461CCD96}" type="parTrans" cxnId="{C9502B93-BD6F-5A48-A941-4678DFD04605}">
      <dgm:prSet/>
      <dgm:spPr/>
      <dgm:t>
        <a:bodyPr/>
        <a:lstStyle/>
        <a:p>
          <a:endParaRPr lang="en-US"/>
        </a:p>
      </dgm:t>
    </dgm:pt>
    <dgm:pt modelId="{B890101D-C77F-3045-9026-A1E4BD3B8A3E}" type="sibTrans" cxnId="{C9502B93-BD6F-5A48-A941-4678DFD04605}">
      <dgm:prSet/>
      <dgm:spPr/>
      <dgm:t>
        <a:bodyPr/>
        <a:lstStyle/>
        <a:p>
          <a:endParaRPr lang="en-US"/>
        </a:p>
      </dgm:t>
    </dgm:pt>
    <dgm:pt modelId="{D5C61597-513D-C74F-B901-920E78990465}">
      <dgm:prSet phldrT="[Text]"/>
      <dgm:spPr/>
      <dgm:t>
        <a:bodyPr/>
        <a:lstStyle/>
        <a:p>
          <a:r>
            <a:rPr lang="en-US" dirty="0"/>
            <a:t>Training on fewer GPUs</a:t>
          </a:r>
        </a:p>
      </dgm:t>
    </dgm:pt>
    <dgm:pt modelId="{45AB5E42-2BBB-AE48-BEB8-6180433A365A}" type="parTrans" cxnId="{E7E30899-C724-8947-9820-8958E7AA95BE}">
      <dgm:prSet/>
      <dgm:spPr/>
      <dgm:t>
        <a:bodyPr/>
        <a:lstStyle/>
        <a:p>
          <a:endParaRPr lang="en-US"/>
        </a:p>
      </dgm:t>
    </dgm:pt>
    <dgm:pt modelId="{32A15D2E-E8B5-1E40-88C6-FF055B0EA9DA}" type="sibTrans" cxnId="{E7E30899-C724-8947-9820-8958E7AA95BE}">
      <dgm:prSet/>
      <dgm:spPr/>
      <dgm:t>
        <a:bodyPr/>
        <a:lstStyle/>
        <a:p>
          <a:endParaRPr lang="en-US"/>
        </a:p>
      </dgm:t>
    </dgm:pt>
    <dgm:pt modelId="{4C2A725B-2AC0-7A45-A251-E8DD58C0F277}" type="pres">
      <dgm:prSet presAssocID="{7220F797-0638-3742-AB73-A7F073CD8CF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420EF61-9EE9-8D41-9E62-FE737476BBFC}" type="pres">
      <dgm:prSet presAssocID="{E4D977B3-98DB-4E41-B6CF-418844AAF43D}" presName="hierRoot1" presStyleCnt="0">
        <dgm:presLayoutVars>
          <dgm:hierBranch val="init"/>
        </dgm:presLayoutVars>
      </dgm:prSet>
      <dgm:spPr/>
    </dgm:pt>
    <dgm:pt modelId="{73E15D2A-7E4A-7B4F-9BEC-97EE56A8BB9A}" type="pres">
      <dgm:prSet presAssocID="{E4D977B3-98DB-4E41-B6CF-418844AAF43D}" presName="rootComposite1" presStyleCnt="0"/>
      <dgm:spPr/>
    </dgm:pt>
    <dgm:pt modelId="{6E130DDA-DDC3-0445-928B-0CA7A6D05FCF}" type="pres">
      <dgm:prSet presAssocID="{E4D977B3-98DB-4E41-B6CF-418844AAF43D}" presName="rootText1" presStyleLbl="node0" presStyleIdx="0" presStyleCnt="1" custScaleX="515220" custScaleY="117765">
        <dgm:presLayoutVars>
          <dgm:chPref val="3"/>
        </dgm:presLayoutVars>
      </dgm:prSet>
      <dgm:spPr/>
    </dgm:pt>
    <dgm:pt modelId="{905FD734-CFFD-9C4C-87CB-9B25CDE968E7}" type="pres">
      <dgm:prSet presAssocID="{E4D977B3-98DB-4E41-B6CF-418844AAF43D}" presName="rootConnector1" presStyleLbl="node1" presStyleIdx="0" presStyleCnt="0"/>
      <dgm:spPr/>
    </dgm:pt>
    <dgm:pt modelId="{A7BBEF2D-0660-1A4E-BD76-47FCAF0CAEB6}" type="pres">
      <dgm:prSet presAssocID="{E4D977B3-98DB-4E41-B6CF-418844AAF43D}" presName="hierChild2" presStyleCnt="0"/>
      <dgm:spPr/>
    </dgm:pt>
    <dgm:pt modelId="{688FCF0C-0C0C-154D-9998-031730C54544}" type="pres">
      <dgm:prSet presAssocID="{03A3C493-7580-284A-9DAA-187638437D16}" presName="Name37" presStyleLbl="parChTrans1D2" presStyleIdx="0" presStyleCnt="3"/>
      <dgm:spPr/>
    </dgm:pt>
    <dgm:pt modelId="{20503F5F-AAFC-D045-A642-1FFF57C6CC98}" type="pres">
      <dgm:prSet presAssocID="{DF8CE3E1-8712-C144-8202-9034D522D810}" presName="hierRoot2" presStyleCnt="0">
        <dgm:presLayoutVars>
          <dgm:hierBranch val="init"/>
        </dgm:presLayoutVars>
      </dgm:prSet>
      <dgm:spPr/>
    </dgm:pt>
    <dgm:pt modelId="{33DC59AD-0976-F340-817E-035FCDD00D4D}" type="pres">
      <dgm:prSet presAssocID="{DF8CE3E1-8712-C144-8202-9034D522D810}" presName="rootComposite" presStyleCnt="0"/>
      <dgm:spPr/>
    </dgm:pt>
    <dgm:pt modelId="{C294BBF1-08A0-2741-85A6-73920BBABF13}" type="pres">
      <dgm:prSet presAssocID="{DF8CE3E1-8712-C144-8202-9034D522D810}" presName="rootText" presStyleLbl="node2" presStyleIdx="0" presStyleCnt="3">
        <dgm:presLayoutVars>
          <dgm:chPref val="3"/>
        </dgm:presLayoutVars>
      </dgm:prSet>
      <dgm:spPr/>
    </dgm:pt>
    <dgm:pt modelId="{773D9643-9845-AD42-91BA-D82BDF29FAAF}" type="pres">
      <dgm:prSet presAssocID="{DF8CE3E1-8712-C144-8202-9034D522D810}" presName="rootConnector" presStyleLbl="node2" presStyleIdx="0" presStyleCnt="3"/>
      <dgm:spPr/>
    </dgm:pt>
    <dgm:pt modelId="{85900AFE-9F6F-B548-80CE-09F00943613C}" type="pres">
      <dgm:prSet presAssocID="{DF8CE3E1-8712-C144-8202-9034D522D810}" presName="hierChild4" presStyleCnt="0"/>
      <dgm:spPr/>
    </dgm:pt>
    <dgm:pt modelId="{D7D43A04-FAA4-DE4B-B588-164EFE34ECCB}" type="pres">
      <dgm:prSet presAssocID="{DF8CE3E1-8712-C144-8202-9034D522D810}" presName="hierChild5" presStyleCnt="0"/>
      <dgm:spPr/>
    </dgm:pt>
    <dgm:pt modelId="{84AEB8BB-3ABE-9644-AE83-89ECCD2D4B70}" type="pres">
      <dgm:prSet presAssocID="{282C9D60-924B-C04C-9607-5459461CCD96}" presName="Name37" presStyleLbl="parChTrans1D2" presStyleIdx="1" presStyleCnt="3"/>
      <dgm:spPr/>
    </dgm:pt>
    <dgm:pt modelId="{5C6F4F1C-17B2-4C4A-BC6C-A2EDD8EF17BD}" type="pres">
      <dgm:prSet presAssocID="{AD5069D1-BE7F-B641-90B8-1CBBBBB4C778}" presName="hierRoot2" presStyleCnt="0">
        <dgm:presLayoutVars>
          <dgm:hierBranch val="init"/>
        </dgm:presLayoutVars>
      </dgm:prSet>
      <dgm:spPr/>
    </dgm:pt>
    <dgm:pt modelId="{8278DD5B-2F87-6345-8C53-6799A3B896F0}" type="pres">
      <dgm:prSet presAssocID="{AD5069D1-BE7F-B641-90B8-1CBBBBB4C778}" presName="rootComposite" presStyleCnt="0"/>
      <dgm:spPr/>
    </dgm:pt>
    <dgm:pt modelId="{7BEFEE1A-C99D-0440-BA98-7938EA81714A}" type="pres">
      <dgm:prSet presAssocID="{AD5069D1-BE7F-B641-90B8-1CBBBBB4C778}" presName="rootText" presStyleLbl="node2" presStyleIdx="1" presStyleCnt="3">
        <dgm:presLayoutVars>
          <dgm:chPref val="3"/>
        </dgm:presLayoutVars>
      </dgm:prSet>
      <dgm:spPr/>
    </dgm:pt>
    <dgm:pt modelId="{A787773F-C5AE-774E-80E9-6F53AD0667B5}" type="pres">
      <dgm:prSet presAssocID="{AD5069D1-BE7F-B641-90B8-1CBBBBB4C778}" presName="rootConnector" presStyleLbl="node2" presStyleIdx="1" presStyleCnt="3"/>
      <dgm:spPr/>
    </dgm:pt>
    <dgm:pt modelId="{056F1549-2F40-3F46-9F22-797631E819AD}" type="pres">
      <dgm:prSet presAssocID="{AD5069D1-BE7F-B641-90B8-1CBBBBB4C778}" presName="hierChild4" presStyleCnt="0"/>
      <dgm:spPr/>
    </dgm:pt>
    <dgm:pt modelId="{82E5A5E1-507B-AC4E-82B0-208DF053DBED}" type="pres">
      <dgm:prSet presAssocID="{AD5069D1-BE7F-B641-90B8-1CBBBBB4C778}" presName="hierChild5" presStyleCnt="0"/>
      <dgm:spPr/>
    </dgm:pt>
    <dgm:pt modelId="{93B74FE9-06B0-DB4B-AA31-C8110DA5F0A6}" type="pres">
      <dgm:prSet presAssocID="{45AB5E42-2BBB-AE48-BEB8-6180433A365A}" presName="Name37" presStyleLbl="parChTrans1D2" presStyleIdx="2" presStyleCnt="3"/>
      <dgm:spPr/>
    </dgm:pt>
    <dgm:pt modelId="{7A4FDE80-730D-DB45-976C-BC6ED6E609D4}" type="pres">
      <dgm:prSet presAssocID="{D5C61597-513D-C74F-B901-920E78990465}" presName="hierRoot2" presStyleCnt="0">
        <dgm:presLayoutVars>
          <dgm:hierBranch val="init"/>
        </dgm:presLayoutVars>
      </dgm:prSet>
      <dgm:spPr/>
    </dgm:pt>
    <dgm:pt modelId="{F14AABD3-7D5A-D748-ACC7-2D231BA49B13}" type="pres">
      <dgm:prSet presAssocID="{D5C61597-513D-C74F-B901-920E78990465}" presName="rootComposite" presStyleCnt="0"/>
      <dgm:spPr/>
    </dgm:pt>
    <dgm:pt modelId="{2E00CFDD-1E2C-784D-BB2C-F0BC42D91FB8}" type="pres">
      <dgm:prSet presAssocID="{D5C61597-513D-C74F-B901-920E78990465}" presName="rootText" presStyleLbl="node2" presStyleIdx="2" presStyleCnt="3">
        <dgm:presLayoutVars>
          <dgm:chPref val="3"/>
        </dgm:presLayoutVars>
      </dgm:prSet>
      <dgm:spPr/>
    </dgm:pt>
    <dgm:pt modelId="{2F9E75C3-CEB0-2443-BC55-F5BEB1A7C00A}" type="pres">
      <dgm:prSet presAssocID="{D5C61597-513D-C74F-B901-920E78990465}" presName="rootConnector" presStyleLbl="node2" presStyleIdx="2" presStyleCnt="3"/>
      <dgm:spPr/>
    </dgm:pt>
    <dgm:pt modelId="{D9E431DE-965E-B440-97E8-F1C67FD8918E}" type="pres">
      <dgm:prSet presAssocID="{D5C61597-513D-C74F-B901-920E78990465}" presName="hierChild4" presStyleCnt="0"/>
      <dgm:spPr/>
    </dgm:pt>
    <dgm:pt modelId="{16983141-116D-164F-B9CA-AA0287A6272F}" type="pres">
      <dgm:prSet presAssocID="{D5C61597-513D-C74F-B901-920E78990465}" presName="hierChild5" presStyleCnt="0"/>
      <dgm:spPr/>
    </dgm:pt>
    <dgm:pt modelId="{7D25DC53-FECF-8740-BF60-C177424D7A22}" type="pres">
      <dgm:prSet presAssocID="{E4D977B3-98DB-4E41-B6CF-418844AAF43D}" presName="hierChild3" presStyleCnt="0"/>
      <dgm:spPr/>
    </dgm:pt>
  </dgm:ptLst>
  <dgm:cxnLst>
    <dgm:cxn modelId="{B70C7E14-D402-D54E-82C6-6DCD9E2D1F1E}" type="presOf" srcId="{282C9D60-924B-C04C-9607-5459461CCD96}" destId="{84AEB8BB-3ABE-9644-AE83-89ECCD2D4B70}" srcOrd="0" destOrd="0" presId="urn:microsoft.com/office/officeart/2005/8/layout/orgChart1"/>
    <dgm:cxn modelId="{A6733D24-36C4-AE47-B71D-1E9CA70FB0FF}" srcId="{7220F797-0638-3742-AB73-A7F073CD8CF2}" destId="{E4D977B3-98DB-4E41-B6CF-418844AAF43D}" srcOrd="0" destOrd="0" parTransId="{FE39E42A-9553-4D42-90DF-192C1D79640B}" sibTransId="{DD35C4A4-0145-7A48-B33D-632DDC700B23}"/>
    <dgm:cxn modelId="{48665161-CCE3-C949-A321-D4FCDAC68852}" type="presOf" srcId="{03A3C493-7580-284A-9DAA-187638437D16}" destId="{688FCF0C-0C0C-154D-9998-031730C54544}" srcOrd="0" destOrd="0" presId="urn:microsoft.com/office/officeart/2005/8/layout/orgChart1"/>
    <dgm:cxn modelId="{F23C7165-7324-024B-81CB-AB9E20756B07}" type="presOf" srcId="{AD5069D1-BE7F-B641-90B8-1CBBBBB4C778}" destId="{A787773F-C5AE-774E-80E9-6F53AD0667B5}" srcOrd="1" destOrd="0" presId="urn:microsoft.com/office/officeart/2005/8/layout/orgChart1"/>
    <dgm:cxn modelId="{51A87E73-F26C-C14B-9B31-95FC8B0BB72A}" type="presOf" srcId="{DF8CE3E1-8712-C144-8202-9034D522D810}" destId="{773D9643-9845-AD42-91BA-D82BDF29FAAF}" srcOrd="1" destOrd="0" presId="urn:microsoft.com/office/officeart/2005/8/layout/orgChart1"/>
    <dgm:cxn modelId="{0C176678-D716-D74D-A3CD-6F9582A5F187}" type="presOf" srcId="{45AB5E42-2BBB-AE48-BEB8-6180433A365A}" destId="{93B74FE9-06B0-DB4B-AA31-C8110DA5F0A6}" srcOrd="0" destOrd="0" presId="urn:microsoft.com/office/officeart/2005/8/layout/orgChart1"/>
    <dgm:cxn modelId="{C9502B93-BD6F-5A48-A941-4678DFD04605}" srcId="{E4D977B3-98DB-4E41-B6CF-418844AAF43D}" destId="{AD5069D1-BE7F-B641-90B8-1CBBBBB4C778}" srcOrd="1" destOrd="0" parTransId="{282C9D60-924B-C04C-9607-5459461CCD96}" sibTransId="{B890101D-C77F-3045-9026-A1E4BD3B8A3E}"/>
    <dgm:cxn modelId="{8F69E796-D8E6-BE47-99F3-C25950DC0088}" type="presOf" srcId="{E4D977B3-98DB-4E41-B6CF-418844AAF43D}" destId="{6E130DDA-DDC3-0445-928B-0CA7A6D05FCF}" srcOrd="0" destOrd="0" presId="urn:microsoft.com/office/officeart/2005/8/layout/orgChart1"/>
    <dgm:cxn modelId="{E7E30899-C724-8947-9820-8958E7AA95BE}" srcId="{E4D977B3-98DB-4E41-B6CF-418844AAF43D}" destId="{D5C61597-513D-C74F-B901-920E78990465}" srcOrd="2" destOrd="0" parTransId="{45AB5E42-2BBB-AE48-BEB8-6180433A365A}" sibTransId="{32A15D2E-E8B5-1E40-88C6-FF055B0EA9DA}"/>
    <dgm:cxn modelId="{481059A7-359F-1C4D-816D-02AA48297F0D}" type="presOf" srcId="{AD5069D1-BE7F-B641-90B8-1CBBBBB4C778}" destId="{7BEFEE1A-C99D-0440-BA98-7938EA81714A}" srcOrd="0" destOrd="0" presId="urn:microsoft.com/office/officeart/2005/8/layout/orgChart1"/>
    <dgm:cxn modelId="{F0D60EAB-866D-E547-A886-6FE6BDAFEF93}" type="presOf" srcId="{E4D977B3-98DB-4E41-B6CF-418844AAF43D}" destId="{905FD734-CFFD-9C4C-87CB-9B25CDE968E7}" srcOrd="1" destOrd="0" presId="urn:microsoft.com/office/officeart/2005/8/layout/orgChart1"/>
    <dgm:cxn modelId="{2F227FBF-BF82-6C4D-AC02-0C040697BC5A}" type="presOf" srcId="{DF8CE3E1-8712-C144-8202-9034D522D810}" destId="{C294BBF1-08A0-2741-85A6-73920BBABF13}" srcOrd="0" destOrd="0" presId="urn:microsoft.com/office/officeart/2005/8/layout/orgChart1"/>
    <dgm:cxn modelId="{FB7B23C0-7D65-014F-9655-9B6E7B421D57}" type="presOf" srcId="{D5C61597-513D-C74F-B901-920E78990465}" destId="{2E00CFDD-1E2C-784D-BB2C-F0BC42D91FB8}" srcOrd="0" destOrd="0" presId="urn:microsoft.com/office/officeart/2005/8/layout/orgChart1"/>
    <dgm:cxn modelId="{FC603EC0-40EF-D343-A503-311F501CC098}" srcId="{E4D977B3-98DB-4E41-B6CF-418844AAF43D}" destId="{DF8CE3E1-8712-C144-8202-9034D522D810}" srcOrd="0" destOrd="0" parTransId="{03A3C493-7580-284A-9DAA-187638437D16}" sibTransId="{62960836-7A18-2843-8269-DF3D2350A113}"/>
    <dgm:cxn modelId="{A5524FC4-FEA4-3A41-A8CC-F24F2E16077D}" type="presOf" srcId="{7220F797-0638-3742-AB73-A7F073CD8CF2}" destId="{4C2A725B-2AC0-7A45-A251-E8DD58C0F277}" srcOrd="0" destOrd="0" presId="urn:microsoft.com/office/officeart/2005/8/layout/orgChart1"/>
    <dgm:cxn modelId="{3A41EEDF-FA11-3A4F-95CD-2F2E65953251}" type="presOf" srcId="{D5C61597-513D-C74F-B901-920E78990465}" destId="{2F9E75C3-CEB0-2443-BC55-F5BEB1A7C00A}" srcOrd="1" destOrd="0" presId="urn:microsoft.com/office/officeart/2005/8/layout/orgChart1"/>
    <dgm:cxn modelId="{1A89E606-B232-8B4D-84C8-096C16ED60AE}" type="presParOf" srcId="{4C2A725B-2AC0-7A45-A251-E8DD58C0F277}" destId="{1420EF61-9EE9-8D41-9E62-FE737476BBFC}" srcOrd="0" destOrd="0" presId="urn:microsoft.com/office/officeart/2005/8/layout/orgChart1"/>
    <dgm:cxn modelId="{BC4E5B69-206C-F549-BB01-477AB5D34B03}" type="presParOf" srcId="{1420EF61-9EE9-8D41-9E62-FE737476BBFC}" destId="{73E15D2A-7E4A-7B4F-9BEC-97EE56A8BB9A}" srcOrd="0" destOrd="0" presId="urn:microsoft.com/office/officeart/2005/8/layout/orgChart1"/>
    <dgm:cxn modelId="{EEE64A6D-5DC1-8943-A203-60BCDB0260CD}" type="presParOf" srcId="{73E15D2A-7E4A-7B4F-9BEC-97EE56A8BB9A}" destId="{6E130DDA-DDC3-0445-928B-0CA7A6D05FCF}" srcOrd="0" destOrd="0" presId="urn:microsoft.com/office/officeart/2005/8/layout/orgChart1"/>
    <dgm:cxn modelId="{45E400D8-3562-A14F-BB43-BDB44A1835D8}" type="presParOf" srcId="{73E15D2A-7E4A-7B4F-9BEC-97EE56A8BB9A}" destId="{905FD734-CFFD-9C4C-87CB-9B25CDE968E7}" srcOrd="1" destOrd="0" presId="urn:microsoft.com/office/officeart/2005/8/layout/orgChart1"/>
    <dgm:cxn modelId="{52FECCCE-078F-214A-B155-45233FB431BA}" type="presParOf" srcId="{1420EF61-9EE9-8D41-9E62-FE737476BBFC}" destId="{A7BBEF2D-0660-1A4E-BD76-47FCAF0CAEB6}" srcOrd="1" destOrd="0" presId="urn:microsoft.com/office/officeart/2005/8/layout/orgChart1"/>
    <dgm:cxn modelId="{67B9F224-9D78-214B-A907-356EA810C970}" type="presParOf" srcId="{A7BBEF2D-0660-1A4E-BD76-47FCAF0CAEB6}" destId="{688FCF0C-0C0C-154D-9998-031730C54544}" srcOrd="0" destOrd="0" presId="urn:microsoft.com/office/officeart/2005/8/layout/orgChart1"/>
    <dgm:cxn modelId="{D1B71CEA-CE1A-2249-9AFC-C6E09AC58B13}" type="presParOf" srcId="{A7BBEF2D-0660-1A4E-BD76-47FCAF0CAEB6}" destId="{20503F5F-AAFC-D045-A642-1FFF57C6CC98}" srcOrd="1" destOrd="0" presId="urn:microsoft.com/office/officeart/2005/8/layout/orgChart1"/>
    <dgm:cxn modelId="{F6E95454-78B3-1545-9431-598C62C51EE1}" type="presParOf" srcId="{20503F5F-AAFC-D045-A642-1FFF57C6CC98}" destId="{33DC59AD-0976-F340-817E-035FCDD00D4D}" srcOrd="0" destOrd="0" presId="urn:microsoft.com/office/officeart/2005/8/layout/orgChart1"/>
    <dgm:cxn modelId="{212262B6-AEA2-8249-BE5E-22B0367B7605}" type="presParOf" srcId="{33DC59AD-0976-F340-817E-035FCDD00D4D}" destId="{C294BBF1-08A0-2741-85A6-73920BBABF13}" srcOrd="0" destOrd="0" presId="urn:microsoft.com/office/officeart/2005/8/layout/orgChart1"/>
    <dgm:cxn modelId="{6CDF3843-225E-8B4D-A961-5BE9BBCB2D54}" type="presParOf" srcId="{33DC59AD-0976-F340-817E-035FCDD00D4D}" destId="{773D9643-9845-AD42-91BA-D82BDF29FAAF}" srcOrd="1" destOrd="0" presId="urn:microsoft.com/office/officeart/2005/8/layout/orgChart1"/>
    <dgm:cxn modelId="{3E3FC77F-AA13-6748-9E23-E444D33FB541}" type="presParOf" srcId="{20503F5F-AAFC-D045-A642-1FFF57C6CC98}" destId="{85900AFE-9F6F-B548-80CE-09F00943613C}" srcOrd="1" destOrd="0" presId="urn:microsoft.com/office/officeart/2005/8/layout/orgChart1"/>
    <dgm:cxn modelId="{25D016FB-F6E4-E844-8449-4EBE5A3C4C63}" type="presParOf" srcId="{20503F5F-AAFC-D045-A642-1FFF57C6CC98}" destId="{D7D43A04-FAA4-DE4B-B588-164EFE34ECCB}" srcOrd="2" destOrd="0" presId="urn:microsoft.com/office/officeart/2005/8/layout/orgChart1"/>
    <dgm:cxn modelId="{EB5C8110-A982-7547-856E-B619C6C62331}" type="presParOf" srcId="{A7BBEF2D-0660-1A4E-BD76-47FCAF0CAEB6}" destId="{84AEB8BB-3ABE-9644-AE83-89ECCD2D4B70}" srcOrd="2" destOrd="0" presId="urn:microsoft.com/office/officeart/2005/8/layout/orgChart1"/>
    <dgm:cxn modelId="{D4A6F4F3-2992-054F-B9AE-D62B65EA1B95}" type="presParOf" srcId="{A7BBEF2D-0660-1A4E-BD76-47FCAF0CAEB6}" destId="{5C6F4F1C-17B2-4C4A-BC6C-A2EDD8EF17BD}" srcOrd="3" destOrd="0" presId="urn:microsoft.com/office/officeart/2005/8/layout/orgChart1"/>
    <dgm:cxn modelId="{C446AD98-7935-BE4D-85A6-50D2D9D7262B}" type="presParOf" srcId="{5C6F4F1C-17B2-4C4A-BC6C-A2EDD8EF17BD}" destId="{8278DD5B-2F87-6345-8C53-6799A3B896F0}" srcOrd="0" destOrd="0" presId="urn:microsoft.com/office/officeart/2005/8/layout/orgChart1"/>
    <dgm:cxn modelId="{33F753B3-8742-024C-B45A-2D07C42DD40F}" type="presParOf" srcId="{8278DD5B-2F87-6345-8C53-6799A3B896F0}" destId="{7BEFEE1A-C99D-0440-BA98-7938EA81714A}" srcOrd="0" destOrd="0" presId="urn:microsoft.com/office/officeart/2005/8/layout/orgChart1"/>
    <dgm:cxn modelId="{81862B65-6534-E34D-B9E7-ED9517476D08}" type="presParOf" srcId="{8278DD5B-2F87-6345-8C53-6799A3B896F0}" destId="{A787773F-C5AE-774E-80E9-6F53AD0667B5}" srcOrd="1" destOrd="0" presId="urn:microsoft.com/office/officeart/2005/8/layout/orgChart1"/>
    <dgm:cxn modelId="{ABD3B596-A875-AE41-B11E-627E06120316}" type="presParOf" srcId="{5C6F4F1C-17B2-4C4A-BC6C-A2EDD8EF17BD}" destId="{056F1549-2F40-3F46-9F22-797631E819AD}" srcOrd="1" destOrd="0" presId="urn:microsoft.com/office/officeart/2005/8/layout/orgChart1"/>
    <dgm:cxn modelId="{6F532A42-A85F-DF48-82CD-8EF60C6C7410}" type="presParOf" srcId="{5C6F4F1C-17B2-4C4A-BC6C-A2EDD8EF17BD}" destId="{82E5A5E1-507B-AC4E-82B0-208DF053DBED}" srcOrd="2" destOrd="0" presId="urn:microsoft.com/office/officeart/2005/8/layout/orgChart1"/>
    <dgm:cxn modelId="{A7E6877D-3797-6541-A609-F5B52EAD27C3}" type="presParOf" srcId="{A7BBEF2D-0660-1A4E-BD76-47FCAF0CAEB6}" destId="{93B74FE9-06B0-DB4B-AA31-C8110DA5F0A6}" srcOrd="4" destOrd="0" presId="urn:microsoft.com/office/officeart/2005/8/layout/orgChart1"/>
    <dgm:cxn modelId="{F0F192E6-97F8-F546-8444-0BE19F5BFD25}" type="presParOf" srcId="{A7BBEF2D-0660-1A4E-BD76-47FCAF0CAEB6}" destId="{7A4FDE80-730D-DB45-976C-BC6ED6E609D4}" srcOrd="5" destOrd="0" presId="urn:microsoft.com/office/officeart/2005/8/layout/orgChart1"/>
    <dgm:cxn modelId="{A1DFC785-30C1-2141-A60A-0C661BE11E21}" type="presParOf" srcId="{7A4FDE80-730D-DB45-976C-BC6ED6E609D4}" destId="{F14AABD3-7D5A-D748-ACC7-2D231BA49B13}" srcOrd="0" destOrd="0" presId="urn:microsoft.com/office/officeart/2005/8/layout/orgChart1"/>
    <dgm:cxn modelId="{427411F3-DFE7-CD42-B809-F292A61791E2}" type="presParOf" srcId="{F14AABD3-7D5A-D748-ACC7-2D231BA49B13}" destId="{2E00CFDD-1E2C-784D-BB2C-F0BC42D91FB8}" srcOrd="0" destOrd="0" presId="urn:microsoft.com/office/officeart/2005/8/layout/orgChart1"/>
    <dgm:cxn modelId="{CA9A198B-A29C-D848-B1D3-03C2A4D9FD60}" type="presParOf" srcId="{F14AABD3-7D5A-D748-ACC7-2D231BA49B13}" destId="{2F9E75C3-CEB0-2443-BC55-F5BEB1A7C00A}" srcOrd="1" destOrd="0" presId="urn:microsoft.com/office/officeart/2005/8/layout/orgChart1"/>
    <dgm:cxn modelId="{6D864C17-09D4-3C4E-868C-25000D90C498}" type="presParOf" srcId="{7A4FDE80-730D-DB45-976C-BC6ED6E609D4}" destId="{D9E431DE-965E-B440-97E8-F1C67FD8918E}" srcOrd="1" destOrd="0" presId="urn:microsoft.com/office/officeart/2005/8/layout/orgChart1"/>
    <dgm:cxn modelId="{ED246152-6D80-784E-BD06-32EB95F8D7BC}" type="presParOf" srcId="{7A4FDE80-730D-DB45-976C-BC6ED6E609D4}" destId="{16983141-116D-164F-B9CA-AA0287A6272F}" srcOrd="2" destOrd="0" presId="urn:microsoft.com/office/officeart/2005/8/layout/orgChart1"/>
    <dgm:cxn modelId="{8CDDBD9F-2734-5B4D-B539-F4D100A47BBE}" type="presParOf" srcId="{1420EF61-9EE9-8D41-9E62-FE737476BBFC}" destId="{7D25DC53-FECF-8740-BF60-C177424D7A2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AA40CF-A038-2B43-9CD4-B13F12B746BD}" type="doc">
      <dgm:prSet loTypeId="urn:microsoft.com/office/officeart/2005/8/layout/orgChart1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CACD3B8-3373-7E40-B6D2-2FDF1E36C513}">
      <dgm:prSet phldrT="[Text]" custT="1"/>
      <dgm:spPr/>
      <dgm:t>
        <a:bodyPr/>
        <a:lstStyle/>
        <a:p>
          <a:r>
            <a:rPr lang="en-US" sz="2800" dirty="0"/>
            <a:t>Language Modeling</a:t>
          </a:r>
        </a:p>
      </dgm:t>
    </dgm:pt>
    <dgm:pt modelId="{9FDEAB50-1AB4-3643-AEC7-6234C214CF7A}" type="parTrans" cxnId="{44B7AB7E-6FD5-DA46-876B-EB8B294F8C41}">
      <dgm:prSet/>
      <dgm:spPr/>
      <dgm:t>
        <a:bodyPr/>
        <a:lstStyle/>
        <a:p>
          <a:endParaRPr lang="en-US"/>
        </a:p>
      </dgm:t>
    </dgm:pt>
    <dgm:pt modelId="{2724AFF8-8E2D-3B4A-9919-6A27D14C91A6}" type="sibTrans" cxnId="{44B7AB7E-6FD5-DA46-876B-EB8B294F8C41}">
      <dgm:prSet/>
      <dgm:spPr/>
      <dgm:t>
        <a:bodyPr/>
        <a:lstStyle/>
        <a:p>
          <a:endParaRPr lang="en-US"/>
        </a:p>
      </dgm:t>
    </dgm:pt>
    <dgm:pt modelId="{5824C589-FB4C-114C-8518-C745E5CAF821}">
      <dgm:prSet phldrT="[Text]" custT="1"/>
      <dgm:spPr/>
      <dgm:t>
        <a:bodyPr/>
        <a:lstStyle/>
        <a:p>
          <a:r>
            <a:rPr lang="en-US" sz="2800" dirty="0"/>
            <a:t>Train MLM Loss</a:t>
          </a:r>
        </a:p>
      </dgm:t>
    </dgm:pt>
    <dgm:pt modelId="{B72A8FBD-DC66-8F4B-AA5B-BD548DF4AA2C}" type="parTrans" cxnId="{8FAD20A1-09CF-6F4A-90B0-9CFCE55937E5}">
      <dgm:prSet/>
      <dgm:spPr/>
      <dgm:t>
        <a:bodyPr/>
        <a:lstStyle/>
        <a:p>
          <a:endParaRPr lang="en-US"/>
        </a:p>
      </dgm:t>
    </dgm:pt>
    <dgm:pt modelId="{BE6D3CAB-FC69-224D-B4B2-8B69F3113D6C}" type="sibTrans" cxnId="{8FAD20A1-09CF-6F4A-90B0-9CFCE55937E5}">
      <dgm:prSet/>
      <dgm:spPr/>
      <dgm:t>
        <a:bodyPr/>
        <a:lstStyle/>
        <a:p>
          <a:endParaRPr lang="en-US"/>
        </a:p>
      </dgm:t>
    </dgm:pt>
    <dgm:pt modelId="{E7C46E25-23FA-C24C-AD2C-6918FEC16191}">
      <dgm:prSet phldrT="[Text]" custT="1"/>
      <dgm:spPr/>
      <dgm:t>
        <a:bodyPr/>
        <a:lstStyle/>
        <a:p>
          <a:r>
            <a:rPr lang="en-US" sz="2800" dirty="0"/>
            <a:t>Validation MLM Loss</a:t>
          </a:r>
        </a:p>
      </dgm:t>
    </dgm:pt>
    <dgm:pt modelId="{EDD07E78-796E-0044-A340-D388B8C76322}" type="parTrans" cxnId="{F9B7FD0D-BCCD-3C47-B1A5-636A04DFAB52}">
      <dgm:prSet/>
      <dgm:spPr/>
      <dgm:t>
        <a:bodyPr/>
        <a:lstStyle/>
        <a:p>
          <a:endParaRPr lang="en-US"/>
        </a:p>
      </dgm:t>
    </dgm:pt>
    <dgm:pt modelId="{EA894533-ADE7-4541-8290-91CA689220AE}" type="sibTrans" cxnId="{F9B7FD0D-BCCD-3C47-B1A5-636A04DFAB52}">
      <dgm:prSet/>
      <dgm:spPr/>
      <dgm:t>
        <a:bodyPr/>
        <a:lstStyle/>
        <a:p>
          <a:endParaRPr lang="en-US"/>
        </a:p>
      </dgm:t>
    </dgm:pt>
    <dgm:pt modelId="{AD0094FC-C521-F442-93F4-B8145D0F6B2A}">
      <dgm:prSet phldrT="[Text]" custT="1"/>
      <dgm:spPr/>
      <dgm:t>
        <a:bodyPr/>
        <a:lstStyle/>
        <a:p>
          <a:r>
            <a:rPr lang="en-US" sz="2800" dirty="0"/>
            <a:t>Average MLM Loss</a:t>
          </a:r>
        </a:p>
      </dgm:t>
    </dgm:pt>
    <dgm:pt modelId="{5A76A677-FDDC-434A-9543-BCADE67DC877}" type="parTrans" cxnId="{AEBDE34C-75C8-E343-882E-186EA9E7C174}">
      <dgm:prSet/>
      <dgm:spPr/>
      <dgm:t>
        <a:bodyPr/>
        <a:lstStyle/>
        <a:p>
          <a:endParaRPr lang="en-US"/>
        </a:p>
      </dgm:t>
    </dgm:pt>
    <dgm:pt modelId="{DEC23C91-899E-4B45-8329-52AF48CBA6EE}" type="sibTrans" cxnId="{AEBDE34C-75C8-E343-882E-186EA9E7C174}">
      <dgm:prSet/>
      <dgm:spPr/>
      <dgm:t>
        <a:bodyPr/>
        <a:lstStyle/>
        <a:p>
          <a:endParaRPr lang="en-US"/>
        </a:p>
      </dgm:t>
    </dgm:pt>
    <dgm:pt modelId="{DF895123-48B7-4F47-BC54-9E1396DABBED}" type="pres">
      <dgm:prSet presAssocID="{C4AA40CF-A038-2B43-9CD4-B13F12B746B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4C186DD-CB4B-CA44-B35E-37E5085D2EA7}" type="pres">
      <dgm:prSet presAssocID="{CCACD3B8-3373-7E40-B6D2-2FDF1E36C513}" presName="hierRoot1" presStyleCnt="0">
        <dgm:presLayoutVars>
          <dgm:hierBranch val="init"/>
        </dgm:presLayoutVars>
      </dgm:prSet>
      <dgm:spPr/>
    </dgm:pt>
    <dgm:pt modelId="{5B96309E-C2FB-014D-B4AF-323F1781A1FA}" type="pres">
      <dgm:prSet presAssocID="{CCACD3B8-3373-7E40-B6D2-2FDF1E36C513}" presName="rootComposite1" presStyleCnt="0"/>
      <dgm:spPr/>
    </dgm:pt>
    <dgm:pt modelId="{A817243E-32E2-AE41-8F18-746E4850B795}" type="pres">
      <dgm:prSet presAssocID="{CCACD3B8-3373-7E40-B6D2-2FDF1E36C513}" presName="rootText1" presStyleLbl="node0" presStyleIdx="0" presStyleCnt="1">
        <dgm:presLayoutVars>
          <dgm:chPref val="3"/>
        </dgm:presLayoutVars>
      </dgm:prSet>
      <dgm:spPr/>
    </dgm:pt>
    <dgm:pt modelId="{50B552B6-72D0-5147-A00E-5445ED323170}" type="pres">
      <dgm:prSet presAssocID="{CCACD3B8-3373-7E40-B6D2-2FDF1E36C513}" presName="rootConnector1" presStyleLbl="node1" presStyleIdx="0" presStyleCnt="0"/>
      <dgm:spPr/>
    </dgm:pt>
    <dgm:pt modelId="{2A5B2931-7467-A94E-8B61-8E5D8CF8F4C4}" type="pres">
      <dgm:prSet presAssocID="{CCACD3B8-3373-7E40-B6D2-2FDF1E36C513}" presName="hierChild2" presStyleCnt="0"/>
      <dgm:spPr/>
    </dgm:pt>
    <dgm:pt modelId="{96CEAF2D-1CCA-6348-9B1E-B3ECE431B9E5}" type="pres">
      <dgm:prSet presAssocID="{B72A8FBD-DC66-8F4B-AA5B-BD548DF4AA2C}" presName="Name37" presStyleLbl="parChTrans1D2" presStyleIdx="0" presStyleCnt="3"/>
      <dgm:spPr/>
    </dgm:pt>
    <dgm:pt modelId="{A58C3724-0A36-6D4A-BC26-53CB9BA2AC03}" type="pres">
      <dgm:prSet presAssocID="{5824C589-FB4C-114C-8518-C745E5CAF821}" presName="hierRoot2" presStyleCnt="0">
        <dgm:presLayoutVars>
          <dgm:hierBranch val="init"/>
        </dgm:presLayoutVars>
      </dgm:prSet>
      <dgm:spPr/>
    </dgm:pt>
    <dgm:pt modelId="{4C4A684D-6BB8-2D48-9D19-D92229A023AB}" type="pres">
      <dgm:prSet presAssocID="{5824C589-FB4C-114C-8518-C745E5CAF821}" presName="rootComposite" presStyleCnt="0"/>
      <dgm:spPr/>
    </dgm:pt>
    <dgm:pt modelId="{6FDE29DF-4765-8149-9C86-C0850A487DBD}" type="pres">
      <dgm:prSet presAssocID="{5824C589-FB4C-114C-8518-C745E5CAF821}" presName="rootText" presStyleLbl="node2" presStyleIdx="0" presStyleCnt="3">
        <dgm:presLayoutVars>
          <dgm:chPref val="3"/>
        </dgm:presLayoutVars>
      </dgm:prSet>
      <dgm:spPr/>
    </dgm:pt>
    <dgm:pt modelId="{50E8770B-246A-EE49-9DAF-D91CF9960CF8}" type="pres">
      <dgm:prSet presAssocID="{5824C589-FB4C-114C-8518-C745E5CAF821}" presName="rootConnector" presStyleLbl="node2" presStyleIdx="0" presStyleCnt="3"/>
      <dgm:spPr/>
    </dgm:pt>
    <dgm:pt modelId="{28DB4237-4407-974F-83F7-2DFD05671A9B}" type="pres">
      <dgm:prSet presAssocID="{5824C589-FB4C-114C-8518-C745E5CAF821}" presName="hierChild4" presStyleCnt="0"/>
      <dgm:spPr/>
    </dgm:pt>
    <dgm:pt modelId="{22079818-42E5-C34E-B91F-7184864E3EB6}" type="pres">
      <dgm:prSet presAssocID="{5824C589-FB4C-114C-8518-C745E5CAF821}" presName="hierChild5" presStyleCnt="0"/>
      <dgm:spPr/>
    </dgm:pt>
    <dgm:pt modelId="{21C27EBC-EA7D-3247-A34C-C7F6A392AB56}" type="pres">
      <dgm:prSet presAssocID="{EDD07E78-796E-0044-A340-D388B8C76322}" presName="Name37" presStyleLbl="parChTrans1D2" presStyleIdx="1" presStyleCnt="3"/>
      <dgm:spPr/>
    </dgm:pt>
    <dgm:pt modelId="{3A7B84C6-C810-D641-997D-9DB6829CB620}" type="pres">
      <dgm:prSet presAssocID="{E7C46E25-23FA-C24C-AD2C-6918FEC16191}" presName="hierRoot2" presStyleCnt="0">
        <dgm:presLayoutVars>
          <dgm:hierBranch val="init"/>
        </dgm:presLayoutVars>
      </dgm:prSet>
      <dgm:spPr/>
    </dgm:pt>
    <dgm:pt modelId="{025A763E-D98C-D146-991C-C976C6E24849}" type="pres">
      <dgm:prSet presAssocID="{E7C46E25-23FA-C24C-AD2C-6918FEC16191}" presName="rootComposite" presStyleCnt="0"/>
      <dgm:spPr/>
    </dgm:pt>
    <dgm:pt modelId="{618A5A26-D8D1-294E-B92F-0E6CC80E900E}" type="pres">
      <dgm:prSet presAssocID="{E7C46E25-23FA-C24C-AD2C-6918FEC16191}" presName="rootText" presStyleLbl="node2" presStyleIdx="1" presStyleCnt="3">
        <dgm:presLayoutVars>
          <dgm:chPref val="3"/>
        </dgm:presLayoutVars>
      </dgm:prSet>
      <dgm:spPr/>
    </dgm:pt>
    <dgm:pt modelId="{2C8DD77E-486B-EF4C-82CA-46C1710C7B4A}" type="pres">
      <dgm:prSet presAssocID="{E7C46E25-23FA-C24C-AD2C-6918FEC16191}" presName="rootConnector" presStyleLbl="node2" presStyleIdx="1" presStyleCnt="3"/>
      <dgm:spPr/>
    </dgm:pt>
    <dgm:pt modelId="{EAA8E120-325D-2F45-994F-93EF94E45579}" type="pres">
      <dgm:prSet presAssocID="{E7C46E25-23FA-C24C-AD2C-6918FEC16191}" presName="hierChild4" presStyleCnt="0"/>
      <dgm:spPr/>
    </dgm:pt>
    <dgm:pt modelId="{6601CD03-4BFF-1F48-B11B-DFCB5AFAF021}" type="pres">
      <dgm:prSet presAssocID="{E7C46E25-23FA-C24C-AD2C-6918FEC16191}" presName="hierChild5" presStyleCnt="0"/>
      <dgm:spPr/>
    </dgm:pt>
    <dgm:pt modelId="{5E22C5AB-0C87-BD48-9D77-77CCB6E8BD75}" type="pres">
      <dgm:prSet presAssocID="{5A76A677-FDDC-434A-9543-BCADE67DC877}" presName="Name37" presStyleLbl="parChTrans1D2" presStyleIdx="2" presStyleCnt="3"/>
      <dgm:spPr/>
    </dgm:pt>
    <dgm:pt modelId="{DE4ED27A-ABEC-BD4A-B44B-F5EBCF73080A}" type="pres">
      <dgm:prSet presAssocID="{AD0094FC-C521-F442-93F4-B8145D0F6B2A}" presName="hierRoot2" presStyleCnt="0">
        <dgm:presLayoutVars>
          <dgm:hierBranch val="init"/>
        </dgm:presLayoutVars>
      </dgm:prSet>
      <dgm:spPr/>
    </dgm:pt>
    <dgm:pt modelId="{514287AB-B258-E846-98C3-9752EDBBB8D8}" type="pres">
      <dgm:prSet presAssocID="{AD0094FC-C521-F442-93F4-B8145D0F6B2A}" presName="rootComposite" presStyleCnt="0"/>
      <dgm:spPr/>
    </dgm:pt>
    <dgm:pt modelId="{B5A65609-1FDA-114A-89A1-7C272E616573}" type="pres">
      <dgm:prSet presAssocID="{AD0094FC-C521-F442-93F4-B8145D0F6B2A}" presName="rootText" presStyleLbl="node2" presStyleIdx="2" presStyleCnt="3">
        <dgm:presLayoutVars>
          <dgm:chPref val="3"/>
        </dgm:presLayoutVars>
      </dgm:prSet>
      <dgm:spPr/>
    </dgm:pt>
    <dgm:pt modelId="{94F0DBF4-E9E0-7542-8314-A059D5135C2B}" type="pres">
      <dgm:prSet presAssocID="{AD0094FC-C521-F442-93F4-B8145D0F6B2A}" presName="rootConnector" presStyleLbl="node2" presStyleIdx="2" presStyleCnt="3"/>
      <dgm:spPr/>
    </dgm:pt>
    <dgm:pt modelId="{12952B2D-8B03-9F4E-9F66-9C8497DDB0A0}" type="pres">
      <dgm:prSet presAssocID="{AD0094FC-C521-F442-93F4-B8145D0F6B2A}" presName="hierChild4" presStyleCnt="0"/>
      <dgm:spPr/>
    </dgm:pt>
    <dgm:pt modelId="{EDF1F9AB-988B-0941-94F8-A45301B76329}" type="pres">
      <dgm:prSet presAssocID="{AD0094FC-C521-F442-93F4-B8145D0F6B2A}" presName="hierChild5" presStyleCnt="0"/>
      <dgm:spPr/>
    </dgm:pt>
    <dgm:pt modelId="{BA40D452-F8BD-C34F-A298-E6AA063698B0}" type="pres">
      <dgm:prSet presAssocID="{CCACD3B8-3373-7E40-B6D2-2FDF1E36C513}" presName="hierChild3" presStyleCnt="0"/>
      <dgm:spPr/>
    </dgm:pt>
  </dgm:ptLst>
  <dgm:cxnLst>
    <dgm:cxn modelId="{F9B7FD0D-BCCD-3C47-B1A5-636A04DFAB52}" srcId="{CCACD3B8-3373-7E40-B6D2-2FDF1E36C513}" destId="{E7C46E25-23FA-C24C-AD2C-6918FEC16191}" srcOrd="1" destOrd="0" parTransId="{EDD07E78-796E-0044-A340-D388B8C76322}" sibTransId="{EA894533-ADE7-4541-8290-91CA689220AE}"/>
    <dgm:cxn modelId="{E9433948-DFE9-E743-BB06-9592B97FFE2B}" type="presOf" srcId="{5A76A677-FDDC-434A-9543-BCADE67DC877}" destId="{5E22C5AB-0C87-BD48-9D77-77CCB6E8BD75}" srcOrd="0" destOrd="0" presId="urn:microsoft.com/office/officeart/2005/8/layout/orgChart1"/>
    <dgm:cxn modelId="{AEBDE34C-75C8-E343-882E-186EA9E7C174}" srcId="{CCACD3B8-3373-7E40-B6D2-2FDF1E36C513}" destId="{AD0094FC-C521-F442-93F4-B8145D0F6B2A}" srcOrd="2" destOrd="0" parTransId="{5A76A677-FDDC-434A-9543-BCADE67DC877}" sibTransId="{DEC23C91-899E-4B45-8329-52AF48CBA6EE}"/>
    <dgm:cxn modelId="{C1D46251-D5EF-A44C-913F-84D1BADC941B}" type="presOf" srcId="{CCACD3B8-3373-7E40-B6D2-2FDF1E36C513}" destId="{A817243E-32E2-AE41-8F18-746E4850B795}" srcOrd="0" destOrd="0" presId="urn:microsoft.com/office/officeart/2005/8/layout/orgChart1"/>
    <dgm:cxn modelId="{EA3CEF58-C445-4148-89B8-AF199097C704}" type="presOf" srcId="{E7C46E25-23FA-C24C-AD2C-6918FEC16191}" destId="{618A5A26-D8D1-294E-B92F-0E6CC80E900E}" srcOrd="0" destOrd="0" presId="urn:microsoft.com/office/officeart/2005/8/layout/orgChart1"/>
    <dgm:cxn modelId="{856C5C68-8A30-7F47-9516-E827CC4AC5A2}" type="presOf" srcId="{E7C46E25-23FA-C24C-AD2C-6918FEC16191}" destId="{2C8DD77E-486B-EF4C-82CA-46C1710C7B4A}" srcOrd="1" destOrd="0" presId="urn:microsoft.com/office/officeart/2005/8/layout/orgChart1"/>
    <dgm:cxn modelId="{E3C2C169-5562-EC43-B103-D22021D5175B}" type="presOf" srcId="{AD0094FC-C521-F442-93F4-B8145D0F6B2A}" destId="{B5A65609-1FDA-114A-89A1-7C272E616573}" srcOrd="0" destOrd="0" presId="urn:microsoft.com/office/officeart/2005/8/layout/orgChart1"/>
    <dgm:cxn modelId="{355CD86F-AD8B-2F4E-9DB4-0E7979CE51B9}" type="presOf" srcId="{AD0094FC-C521-F442-93F4-B8145D0F6B2A}" destId="{94F0DBF4-E9E0-7542-8314-A059D5135C2B}" srcOrd="1" destOrd="0" presId="urn:microsoft.com/office/officeart/2005/8/layout/orgChart1"/>
    <dgm:cxn modelId="{44B7AB7E-6FD5-DA46-876B-EB8B294F8C41}" srcId="{C4AA40CF-A038-2B43-9CD4-B13F12B746BD}" destId="{CCACD3B8-3373-7E40-B6D2-2FDF1E36C513}" srcOrd="0" destOrd="0" parTransId="{9FDEAB50-1AB4-3643-AEC7-6234C214CF7A}" sibTransId="{2724AFF8-8E2D-3B4A-9919-6A27D14C91A6}"/>
    <dgm:cxn modelId="{723D2B93-7174-7E45-B49E-0E52C949C7C7}" type="presOf" srcId="{CCACD3B8-3373-7E40-B6D2-2FDF1E36C513}" destId="{50B552B6-72D0-5147-A00E-5445ED323170}" srcOrd="1" destOrd="0" presId="urn:microsoft.com/office/officeart/2005/8/layout/orgChart1"/>
    <dgm:cxn modelId="{8FAD20A1-09CF-6F4A-90B0-9CFCE55937E5}" srcId="{CCACD3B8-3373-7E40-B6D2-2FDF1E36C513}" destId="{5824C589-FB4C-114C-8518-C745E5CAF821}" srcOrd="0" destOrd="0" parTransId="{B72A8FBD-DC66-8F4B-AA5B-BD548DF4AA2C}" sibTransId="{BE6D3CAB-FC69-224D-B4B2-8B69F3113D6C}"/>
    <dgm:cxn modelId="{7B6CEDB8-3228-044C-ACAD-3DFB24E763DF}" type="presOf" srcId="{EDD07E78-796E-0044-A340-D388B8C76322}" destId="{21C27EBC-EA7D-3247-A34C-C7F6A392AB56}" srcOrd="0" destOrd="0" presId="urn:microsoft.com/office/officeart/2005/8/layout/orgChart1"/>
    <dgm:cxn modelId="{95D968C8-8B28-7B4C-8278-674777BD483A}" type="presOf" srcId="{C4AA40CF-A038-2B43-9CD4-B13F12B746BD}" destId="{DF895123-48B7-4F47-BC54-9E1396DABBED}" srcOrd="0" destOrd="0" presId="urn:microsoft.com/office/officeart/2005/8/layout/orgChart1"/>
    <dgm:cxn modelId="{B84446CA-76FF-1F44-BBA3-2B443D36E795}" type="presOf" srcId="{5824C589-FB4C-114C-8518-C745E5CAF821}" destId="{6FDE29DF-4765-8149-9C86-C0850A487DBD}" srcOrd="0" destOrd="0" presId="urn:microsoft.com/office/officeart/2005/8/layout/orgChart1"/>
    <dgm:cxn modelId="{17ADE7DB-521B-6A49-AD7C-23A497E22C7F}" type="presOf" srcId="{5824C589-FB4C-114C-8518-C745E5CAF821}" destId="{50E8770B-246A-EE49-9DAF-D91CF9960CF8}" srcOrd="1" destOrd="0" presId="urn:microsoft.com/office/officeart/2005/8/layout/orgChart1"/>
    <dgm:cxn modelId="{0F5380E7-F8D5-F54C-99D6-6088ADB23D4D}" type="presOf" srcId="{B72A8FBD-DC66-8F4B-AA5B-BD548DF4AA2C}" destId="{96CEAF2D-1CCA-6348-9B1E-B3ECE431B9E5}" srcOrd="0" destOrd="0" presId="urn:microsoft.com/office/officeart/2005/8/layout/orgChart1"/>
    <dgm:cxn modelId="{25116A96-B159-EE45-A1BD-79D5E9BC7221}" type="presParOf" srcId="{DF895123-48B7-4F47-BC54-9E1396DABBED}" destId="{24C186DD-CB4B-CA44-B35E-37E5085D2EA7}" srcOrd="0" destOrd="0" presId="urn:microsoft.com/office/officeart/2005/8/layout/orgChart1"/>
    <dgm:cxn modelId="{16D934B0-EA71-A940-ACDE-957715ABA335}" type="presParOf" srcId="{24C186DD-CB4B-CA44-B35E-37E5085D2EA7}" destId="{5B96309E-C2FB-014D-B4AF-323F1781A1FA}" srcOrd="0" destOrd="0" presId="urn:microsoft.com/office/officeart/2005/8/layout/orgChart1"/>
    <dgm:cxn modelId="{16568805-120B-A247-BFB5-71424300AC6B}" type="presParOf" srcId="{5B96309E-C2FB-014D-B4AF-323F1781A1FA}" destId="{A817243E-32E2-AE41-8F18-746E4850B795}" srcOrd="0" destOrd="0" presId="urn:microsoft.com/office/officeart/2005/8/layout/orgChart1"/>
    <dgm:cxn modelId="{8E34EEF2-0E40-1A43-9A36-D8D251570D02}" type="presParOf" srcId="{5B96309E-C2FB-014D-B4AF-323F1781A1FA}" destId="{50B552B6-72D0-5147-A00E-5445ED323170}" srcOrd="1" destOrd="0" presId="urn:microsoft.com/office/officeart/2005/8/layout/orgChart1"/>
    <dgm:cxn modelId="{844C3014-EEE7-6443-A7CE-79436504517C}" type="presParOf" srcId="{24C186DD-CB4B-CA44-B35E-37E5085D2EA7}" destId="{2A5B2931-7467-A94E-8B61-8E5D8CF8F4C4}" srcOrd="1" destOrd="0" presId="urn:microsoft.com/office/officeart/2005/8/layout/orgChart1"/>
    <dgm:cxn modelId="{9E8CF1C0-F00D-704E-A839-C8EE791938AE}" type="presParOf" srcId="{2A5B2931-7467-A94E-8B61-8E5D8CF8F4C4}" destId="{96CEAF2D-1CCA-6348-9B1E-B3ECE431B9E5}" srcOrd="0" destOrd="0" presId="urn:microsoft.com/office/officeart/2005/8/layout/orgChart1"/>
    <dgm:cxn modelId="{612ED58E-5086-2D47-AE91-39BC7FAD3605}" type="presParOf" srcId="{2A5B2931-7467-A94E-8B61-8E5D8CF8F4C4}" destId="{A58C3724-0A36-6D4A-BC26-53CB9BA2AC03}" srcOrd="1" destOrd="0" presId="urn:microsoft.com/office/officeart/2005/8/layout/orgChart1"/>
    <dgm:cxn modelId="{61563E06-8126-3F40-8918-37F9FEA5CF3E}" type="presParOf" srcId="{A58C3724-0A36-6D4A-BC26-53CB9BA2AC03}" destId="{4C4A684D-6BB8-2D48-9D19-D92229A023AB}" srcOrd="0" destOrd="0" presId="urn:microsoft.com/office/officeart/2005/8/layout/orgChart1"/>
    <dgm:cxn modelId="{838675BD-CE86-F349-9589-C864E2D4147C}" type="presParOf" srcId="{4C4A684D-6BB8-2D48-9D19-D92229A023AB}" destId="{6FDE29DF-4765-8149-9C86-C0850A487DBD}" srcOrd="0" destOrd="0" presId="urn:microsoft.com/office/officeart/2005/8/layout/orgChart1"/>
    <dgm:cxn modelId="{F29F77C7-B390-4341-ACCB-49D6FA7003BD}" type="presParOf" srcId="{4C4A684D-6BB8-2D48-9D19-D92229A023AB}" destId="{50E8770B-246A-EE49-9DAF-D91CF9960CF8}" srcOrd="1" destOrd="0" presId="urn:microsoft.com/office/officeart/2005/8/layout/orgChart1"/>
    <dgm:cxn modelId="{D699DC98-4CCE-7745-9A6C-6EA8B230F203}" type="presParOf" srcId="{A58C3724-0A36-6D4A-BC26-53CB9BA2AC03}" destId="{28DB4237-4407-974F-83F7-2DFD05671A9B}" srcOrd="1" destOrd="0" presId="urn:microsoft.com/office/officeart/2005/8/layout/orgChart1"/>
    <dgm:cxn modelId="{9AA69B20-B1C9-4C4F-880E-F41FDFFDFA85}" type="presParOf" srcId="{A58C3724-0A36-6D4A-BC26-53CB9BA2AC03}" destId="{22079818-42E5-C34E-B91F-7184864E3EB6}" srcOrd="2" destOrd="0" presId="urn:microsoft.com/office/officeart/2005/8/layout/orgChart1"/>
    <dgm:cxn modelId="{BC9D55AC-F3F0-FE4E-AA83-9D986FD7F3DD}" type="presParOf" srcId="{2A5B2931-7467-A94E-8B61-8E5D8CF8F4C4}" destId="{21C27EBC-EA7D-3247-A34C-C7F6A392AB56}" srcOrd="2" destOrd="0" presId="urn:microsoft.com/office/officeart/2005/8/layout/orgChart1"/>
    <dgm:cxn modelId="{4B1070C1-4D3C-934D-BD58-F12456462F66}" type="presParOf" srcId="{2A5B2931-7467-A94E-8B61-8E5D8CF8F4C4}" destId="{3A7B84C6-C810-D641-997D-9DB6829CB620}" srcOrd="3" destOrd="0" presId="urn:microsoft.com/office/officeart/2005/8/layout/orgChart1"/>
    <dgm:cxn modelId="{D9A24DF9-3DC8-1346-BE9D-DB8BF032BF32}" type="presParOf" srcId="{3A7B84C6-C810-D641-997D-9DB6829CB620}" destId="{025A763E-D98C-D146-991C-C976C6E24849}" srcOrd="0" destOrd="0" presId="urn:microsoft.com/office/officeart/2005/8/layout/orgChart1"/>
    <dgm:cxn modelId="{E9FDAFB5-8099-3A44-93C8-0E29873937CF}" type="presParOf" srcId="{025A763E-D98C-D146-991C-C976C6E24849}" destId="{618A5A26-D8D1-294E-B92F-0E6CC80E900E}" srcOrd="0" destOrd="0" presId="urn:microsoft.com/office/officeart/2005/8/layout/orgChart1"/>
    <dgm:cxn modelId="{107AF127-07E8-AE48-B03E-1D1A754A7EAB}" type="presParOf" srcId="{025A763E-D98C-D146-991C-C976C6E24849}" destId="{2C8DD77E-486B-EF4C-82CA-46C1710C7B4A}" srcOrd="1" destOrd="0" presId="urn:microsoft.com/office/officeart/2005/8/layout/orgChart1"/>
    <dgm:cxn modelId="{0C441116-FB0F-EF43-826B-4A9EEAADEE8A}" type="presParOf" srcId="{3A7B84C6-C810-D641-997D-9DB6829CB620}" destId="{EAA8E120-325D-2F45-994F-93EF94E45579}" srcOrd="1" destOrd="0" presId="urn:microsoft.com/office/officeart/2005/8/layout/orgChart1"/>
    <dgm:cxn modelId="{3B9340F7-C36D-6543-8C6D-81FD874C2322}" type="presParOf" srcId="{3A7B84C6-C810-D641-997D-9DB6829CB620}" destId="{6601CD03-4BFF-1F48-B11B-DFCB5AFAF021}" srcOrd="2" destOrd="0" presId="urn:microsoft.com/office/officeart/2005/8/layout/orgChart1"/>
    <dgm:cxn modelId="{CACF5808-B6C2-B147-A94C-AB813A18A912}" type="presParOf" srcId="{2A5B2931-7467-A94E-8B61-8E5D8CF8F4C4}" destId="{5E22C5AB-0C87-BD48-9D77-77CCB6E8BD75}" srcOrd="4" destOrd="0" presId="urn:microsoft.com/office/officeart/2005/8/layout/orgChart1"/>
    <dgm:cxn modelId="{4C20E4CF-582B-F648-9DF4-52A3668ADC38}" type="presParOf" srcId="{2A5B2931-7467-A94E-8B61-8E5D8CF8F4C4}" destId="{DE4ED27A-ABEC-BD4A-B44B-F5EBCF73080A}" srcOrd="5" destOrd="0" presId="urn:microsoft.com/office/officeart/2005/8/layout/orgChart1"/>
    <dgm:cxn modelId="{3AA8E0BD-AE18-F24F-A511-82EFF214D498}" type="presParOf" srcId="{DE4ED27A-ABEC-BD4A-B44B-F5EBCF73080A}" destId="{514287AB-B258-E846-98C3-9752EDBBB8D8}" srcOrd="0" destOrd="0" presId="urn:microsoft.com/office/officeart/2005/8/layout/orgChart1"/>
    <dgm:cxn modelId="{035CE2D8-4022-FF43-B6ED-36AFEF250095}" type="presParOf" srcId="{514287AB-B258-E846-98C3-9752EDBBB8D8}" destId="{B5A65609-1FDA-114A-89A1-7C272E616573}" srcOrd="0" destOrd="0" presId="urn:microsoft.com/office/officeart/2005/8/layout/orgChart1"/>
    <dgm:cxn modelId="{2A97F782-E326-1A41-9BDB-B8E175D0E973}" type="presParOf" srcId="{514287AB-B258-E846-98C3-9752EDBBB8D8}" destId="{94F0DBF4-E9E0-7542-8314-A059D5135C2B}" srcOrd="1" destOrd="0" presId="urn:microsoft.com/office/officeart/2005/8/layout/orgChart1"/>
    <dgm:cxn modelId="{DCE931EB-F65C-7A43-9832-617C72056F12}" type="presParOf" srcId="{DE4ED27A-ABEC-BD4A-B44B-F5EBCF73080A}" destId="{12952B2D-8B03-9F4E-9F66-9C8497DDB0A0}" srcOrd="1" destOrd="0" presId="urn:microsoft.com/office/officeart/2005/8/layout/orgChart1"/>
    <dgm:cxn modelId="{872D1B4E-EBDD-DA4C-ABF6-B0C1B2C69FC9}" type="presParOf" srcId="{DE4ED27A-ABEC-BD4A-B44B-F5EBCF73080A}" destId="{EDF1F9AB-988B-0941-94F8-A45301B76329}" srcOrd="2" destOrd="0" presId="urn:microsoft.com/office/officeart/2005/8/layout/orgChart1"/>
    <dgm:cxn modelId="{EEAED5B2-ED85-D84C-B1C6-0670163D91E1}" type="presParOf" srcId="{24C186DD-CB4B-CA44-B35E-37E5085D2EA7}" destId="{BA40D452-F8BD-C34F-A298-E6AA063698B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74FE9-06B0-DB4B-AA31-C8110DA5F0A6}">
      <dsp:nvSpPr>
        <dsp:cNvPr id="0" name=""/>
        <dsp:cNvSpPr/>
      </dsp:nvSpPr>
      <dsp:spPr>
        <a:xfrm>
          <a:off x="4800600" y="1677794"/>
          <a:ext cx="2254852" cy="3913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668"/>
              </a:lnTo>
              <a:lnTo>
                <a:pt x="2254852" y="195668"/>
              </a:lnTo>
              <a:lnTo>
                <a:pt x="2254852" y="391337"/>
              </a:lnTo>
            </a:path>
          </a:pathLst>
        </a:custGeom>
        <a:noFill/>
        <a:ln w="34925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AEB8BB-3ABE-9644-AE83-89ECCD2D4B70}">
      <dsp:nvSpPr>
        <dsp:cNvPr id="0" name=""/>
        <dsp:cNvSpPr/>
      </dsp:nvSpPr>
      <dsp:spPr>
        <a:xfrm>
          <a:off x="4754879" y="1677794"/>
          <a:ext cx="91440" cy="39133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1337"/>
              </a:lnTo>
            </a:path>
          </a:pathLst>
        </a:custGeom>
        <a:noFill/>
        <a:ln w="34925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8FCF0C-0C0C-154D-9998-031730C54544}">
      <dsp:nvSpPr>
        <dsp:cNvPr id="0" name=""/>
        <dsp:cNvSpPr/>
      </dsp:nvSpPr>
      <dsp:spPr>
        <a:xfrm>
          <a:off x="2545747" y="1677794"/>
          <a:ext cx="2254852" cy="391337"/>
        </a:xfrm>
        <a:custGeom>
          <a:avLst/>
          <a:gdLst/>
          <a:ahLst/>
          <a:cxnLst/>
          <a:rect l="0" t="0" r="0" b="0"/>
          <a:pathLst>
            <a:path>
              <a:moveTo>
                <a:pt x="2254852" y="0"/>
              </a:moveTo>
              <a:lnTo>
                <a:pt x="2254852" y="195668"/>
              </a:lnTo>
              <a:lnTo>
                <a:pt x="0" y="195668"/>
              </a:lnTo>
              <a:lnTo>
                <a:pt x="0" y="391337"/>
              </a:lnTo>
            </a:path>
          </a:pathLst>
        </a:custGeom>
        <a:noFill/>
        <a:ln w="34925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30DDA-DDC3-0445-928B-0CA7A6D05FCF}">
      <dsp:nvSpPr>
        <dsp:cNvPr id="0" name=""/>
        <dsp:cNvSpPr/>
      </dsp:nvSpPr>
      <dsp:spPr>
        <a:xfrm>
          <a:off x="1" y="580510"/>
          <a:ext cx="9601197" cy="109728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Transformers models are over-parameterized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Can we use intuitive priors to modify self-attention heads to facilitate: </a:t>
          </a:r>
        </a:p>
      </dsp:txBody>
      <dsp:txXfrm>
        <a:off x="1" y="580510"/>
        <a:ext cx="9601197" cy="1097283"/>
      </dsp:txXfrm>
    </dsp:sp>
    <dsp:sp modelId="{C294BBF1-08A0-2741-85A6-73920BBABF13}">
      <dsp:nvSpPr>
        <dsp:cNvPr id="0" name=""/>
        <dsp:cNvSpPr/>
      </dsp:nvSpPr>
      <dsp:spPr>
        <a:xfrm>
          <a:off x="1613990" y="2069132"/>
          <a:ext cx="1863514" cy="93175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Faster </a:t>
          </a:r>
          <a:br>
            <a:rPr lang="en-US" sz="2300" kern="1200" dirty="0"/>
          </a:br>
          <a:r>
            <a:rPr lang="en-US" sz="2300" kern="1200" dirty="0"/>
            <a:t>pre-training</a:t>
          </a:r>
        </a:p>
      </dsp:txBody>
      <dsp:txXfrm>
        <a:off x="1613990" y="2069132"/>
        <a:ext cx="1863514" cy="931757"/>
      </dsp:txXfrm>
    </dsp:sp>
    <dsp:sp modelId="{7BEFEE1A-C99D-0440-BA98-7938EA81714A}">
      <dsp:nvSpPr>
        <dsp:cNvPr id="0" name=""/>
        <dsp:cNvSpPr/>
      </dsp:nvSpPr>
      <dsp:spPr>
        <a:xfrm>
          <a:off x="3868842" y="2069132"/>
          <a:ext cx="1863514" cy="93175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Better downstream performance</a:t>
          </a:r>
        </a:p>
      </dsp:txBody>
      <dsp:txXfrm>
        <a:off x="3868842" y="2069132"/>
        <a:ext cx="1863514" cy="931757"/>
      </dsp:txXfrm>
    </dsp:sp>
    <dsp:sp modelId="{2E00CFDD-1E2C-784D-BB2C-F0BC42D91FB8}">
      <dsp:nvSpPr>
        <dsp:cNvPr id="0" name=""/>
        <dsp:cNvSpPr/>
      </dsp:nvSpPr>
      <dsp:spPr>
        <a:xfrm>
          <a:off x="6123695" y="2069132"/>
          <a:ext cx="1863514" cy="93175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Training on fewer GPUs</a:t>
          </a:r>
        </a:p>
      </dsp:txBody>
      <dsp:txXfrm>
        <a:off x="6123695" y="2069132"/>
        <a:ext cx="1863514" cy="9317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2C5AB-0C87-BD48-9D77-77CCB6E8BD75}">
      <dsp:nvSpPr>
        <dsp:cNvPr id="0" name=""/>
        <dsp:cNvSpPr/>
      </dsp:nvSpPr>
      <dsp:spPr>
        <a:xfrm>
          <a:off x="4548124" y="978996"/>
          <a:ext cx="2368028" cy="4109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490"/>
              </a:lnTo>
              <a:lnTo>
                <a:pt x="2368028" y="205490"/>
              </a:lnTo>
              <a:lnTo>
                <a:pt x="2368028" y="410980"/>
              </a:lnTo>
            </a:path>
          </a:pathLst>
        </a:custGeom>
        <a:noFill/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C27EBC-EA7D-3247-A34C-C7F6A392AB56}">
      <dsp:nvSpPr>
        <dsp:cNvPr id="0" name=""/>
        <dsp:cNvSpPr/>
      </dsp:nvSpPr>
      <dsp:spPr>
        <a:xfrm>
          <a:off x="4502404" y="978996"/>
          <a:ext cx="91440" cy="41098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0980"/>
              </a:lnTo>
            </a:path>
          </a:pathLst>
        </a:custGeom>
        <a:noFill/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CEAF2D-1CCA-6348-9B1E-B3ECE431B9E5}">
      <dsp:nvSpPr>
        <dsp:cNvPr id="0" name=""/>
        <dsp:cNvSpPr/>
      </dsp:nvSpPr>
      <dsp:spPr>
        <a:xfrm>
          <a:off x="2180095" y="978996"/>
          <a:ext cx="2368028" cy="410980"/>
        </a:xfrm>
        <a:custGeom>
          <a:avLst/>
          <a:gdLst/>
          <a:ahLst/>
          <a:cxnLst/>
          <a:rect l="0" t="0" r="0" b="0"/>
          <a:pathLst>
            <a:path>
              <a:moveTo>
                <a:pt x="2368028" y="0"/>
              </a:moveTo>
              <a:lnTo>
                <a:pt x="2368028" y="205490"/>
              </a:lnTo>
              <a:lnTo>
                <a:pt x="0" y="205490"/>
              </a:lnTo>
              <a:lnTo>
                <a:pt x="0" y="410980"/>
              </a:lnTo>
            </a:path>
          </a:pathLst>
        </a:custGeom>
        <a:noFill/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17243E-32E2-AE41-8F18-746E4850B795}">
      <dsp:nvSpPr>
        <dsp:cNvPr id="0" name=""/>
        <dsp:cNvSpPr/>
      </dsp:nvSpPr>
      <dsp:spPr>
        <a:xfrm>
          <a:off x="3569600" y="472"/>
          <a:ext cx="1957047" cy="97852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Language Modeling</a:t>
          </a:r>
        </a:p>
      </dsp:txBody>
      <dsp:txXfrm>
        <a:off x="3569600" y="472"/>
        <a:ext cx="1957047" cy="978523"/>
      </dsp:txXfrm>
    </dsp:sp>
    <dsp:sp modelId="{6FDE29DF-4765-8149-9C86-C0850A487DBD}">
      <dsp:nvSpPr>
        <dsp:cNvPr id="0" name=""/>
        <dsp:cNvSpPr/>
      </dsp:nvSpPr>
      <dsp:spPr>
        <a:xfrm>
          <a:off x="1201571" y="1389976"/>
          <a:ext cx="1957047" cy="9785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Train MLM Loss</a:t>
          </a:r>
        </a:p>
      </dsp:txBody>
      <dsp:txXfrm>
        <a:off x="1201571" y="1389976"/>
        <a:ext cx="1957047" cy="978523"/>
      </dsp:txXfrm>
    </dsp:sp>
    <dsp:sp modelId="{618A5A26-D8D1-294E-B92F-0E6CC80E900E}">
      <dsp:nvSpPr>
        <dsp:cNvPr id="0" name=""/>
        <dsp:cNvSpPr/>
      </dsp:nvSpPr>
      <dsp:spPr>
        <a:xfrm>
          <a:off x="3569600" y="1389976"/>
          <a:ext cx="1957047" cy="9785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Validation MLM Loss</a:t>
          </a:r>
        </a:p>
      </dsp:txBody>
      <dsp:txXfrm>
        <a:off x="3569600" y="1389976"/>
        <a:ext cx="1957047" cy="978523"/>
      </dsp:txXfrm>
    </dsp:sp>
    <dsp:sp modelId="{B5A65609-1FDA-114A-89A1-7C272E616573}">
      <dsp:nvSpPr>
        <dsp:cNvPr id="0" name=""/>
        <dsp:cNvSpPr/>
      </dsp:nvSpPr>
      <dsp:spPr>
        <a:xfrm>
          <a:off x="5937628" y="1389976"/>
          <a:ext cx="1957047" cy="9785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Average MLM Loss</a:t>
          </a:r>
        </a:p>
      </dsp:txBody>
      <dsp:txXfrm>
        <a:off x="5937628" y="1389976"/>
        <a:ext cx="1957047" cy="978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0227B4-754D-6E47-B96F-C6854BFBFE41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5318C-64D1-194A-8876-7AAFA9E35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3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Explain what linguistically motivated means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5318C-64D1-194A-8876-7AAFA9E35B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74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Different sized tasks were chosen</a:t>
            </a:r>
          </a:p>
          <a:p>
            <a:pPr marL="228600" indent="-228600">
              <a:buAutoNum type="arabicParenR"/>
            </a:pPr>
            <a:r>
              <a:rPr lang="en-US" dirty="0"/>
              <a:t>Word embeddings are messed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5318C-64D1-194A-8876-7AAFA9E35B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71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note about only the last two depending on the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5318C-64D1-194A-8876-7AAFA9E35B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84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Indicator function controls the fraction of heads being guided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5318C-64D1-194A-8876-7AAFA9E35B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24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models</a:t>
            </a:r>
          </a:p>
          <a:p>
            <a:r>
              <a:rPr lang="en-US" dirty="0"/>
              <a:t>How many cases does it converge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5318C-64D1-194A-8876-7AAFA9E35B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0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Plateau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5318C-64D1-194A-8876-7AAFA9E35B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47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line about E-MBERT</a:t>
            </a:r>
          </a:p>
          <a:p>
            <a:r>
              <a:rPr lang="en-US" dirty="0"/>
              <a:t>Fully expect trends to hold when we train for longer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05318C-64D1-194A-8876-7AAFA9E35B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5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5488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376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5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615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69826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42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28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51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11/4/20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7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11/4/20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801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11/4/20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195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4457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9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EE055-4CD4-4746-99F8-8824AA5ED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450" b="261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234" y="1636163"/>
            <a:ext cx="11009013" cy="2098226"/>
          </a:xfrm>
        </p:spPr>
        <p:txBody>
          <a:bodyPr>
            <a:normAutofit/>
          </a:bodyPr>
          <a:lstStyle/>
          <a:p>
            <a:r>
              <a:rPr lang="en-US" sz="4500" dirty="0"/>
              <a:t>Guiding Attention for Self-Supervised Learning with Transformers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793321"/>
            <a:ext cx="6831673" cy="84205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Ameet Deshpande and Karthik Narasimhan</a:t>
            </a:r>
          </a:p>
          <a:p>
            <a:pPr>
              <a:spcAft>
                <a:spcPts val="600"/>
              </a:spcAft>
            </a:pPr>
            <a:r>
              <a:rPr lang="en-US" dirty="0"/>
              <a:t>Princeton NLP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CA106FA-A8EC-B14E-859E-22AA32C9F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626" y="4694303"/>
            <a:ext cx="1540228" cy="1587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984510-9C6C-EC4E-8BCE-DDA918B59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0608" y="6446629"/>
            <a:ext cx="2322170" cy="297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050E3D-04B5-B74F-A3D8-95C93FB01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298" y="4682693"/>
            <a:ext cx="2193717" cy="1763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81BD2-3A21-694E-A4B9-ABFABD2B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1437" y="4694303"/>
            <a:ext cx="1768877" cy="176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2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3A5A-6D44-134E-A43A-41F9A73C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Guidance: Attention Patterns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7908296-E84B-BC48-BBC4-A567CD9A4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6504"/>
            <a:ext cx="9601200" cy="2267712"/>
          </a:xfrm>
        </p:spPr>
        <p:txBody>
          <a:bodyPr/>
          <a:lstStyle/>
          <a:p>
            <a:r>
              <a:rPr lang="en-US" dirty="0"/>
              <a:t>We consider two kinds of patterns</a:t>
            </a:r>
          </a:p>
          <a:p>
            <a:pPr lvl="1"/>
            <a:r>
              <a:rPr lang="en-US" b="1" dirty="0"/>
              <a:t>Local</a:t>
            </a:r>
            <a:r>
              <a:rPr lang="en-US" dirty="0"/>
              <a:t>: Patterns paying attention to the previous ([Prev]) or next token ([Next])</a:t>
            </a:r>
          </a:p>
          <a:p>
            <a:pPr lvl="1"/>
            <a:r>
              <a:rPr lang="en-US" b="1" dirty="0"/>
              <a:t>Global</a:t>
            </a:r>
            <a:r>
              <a:rPr lang="en-US" dirty="0"/>
              <a:t>: Patterns paying attention to absolute positions</a:t>
            </a:r>
          </a:p>
          <a:p>
            <a:pPr lvl="2"/>
            <a:r>
              <a:rPr lang="en-US" dirty="0"/>
              <a:t>First token - [First]</a:t>
            </a:r>
          </a:p>
          <a:p>
            <a:pPr lvl="2"/>
            <a:r>
              <a:rPr lang="en-US" dirty="0"/>
              <a:t>Model delimiters like [CLS] - [Delim]</a:t>
            </a:r>
          </a:p>
          <a:p>
            <a:pPr lvl="2"/>
            <a:r>
              <a:rPr lang="en-US" dirty="0"/>
              <a:t>Period/full stop - [Period]</a:t>
            </a:r>
          </a:p>
        </p:txBody>
      </p:sp>
      <p:pic>
        <p:nvPicPr>
          <p:cNvPr id="11" name="Content Placeholder 9" descr="A picture containing computer, electronics, monitor, keyboard&#10;&#10;Description automatically generated">
            <a:extLst>
              <a:ext uri="{FF2B5EF4-FFF2-40B4-BE49-F238E27FC236}">
                <a16:creationId xmlns:a16="http://schemas.microsoft.com/office/drawing/2014/main" id="{DC592E94-3B81-0244-894C-F952A05D5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61" y="4453129"/>
            <a:ext cx="11206324" cy="1792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2D490-FB84-6D4F-92AF-5E3E76BB9C66}"/>
              </a:ext>
            </a:extLst>
          </p:cNvPr>
          <p:cNvSpPr txBox="1"/>
          <p:nvPr/>
        </p:nvSpPr>
        <p:spPr>
          <a:xfrm>
            <a:off x="1325880" y="4133088"/>
            <a:ext cx="75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[Next]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3C7E40-353D-8842-9DBD-68D592F47C2A}"/>
              </a:ext>
            </a:extLst>
          </p:cNvPr>
          <p:cNvSpPr txBox="1"/>
          <p:nvPr/>
        </p:nvSpPr>
        <p:spPr>
          <a:xfrm>
            <a:off x="3599688" y="4133088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[Prev]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13E6AD-253C-CF41-AE27-B546AFD082EC}"/>
              </a:ext>
            </a:extLst>
          </p:cNvPr>
          <p:cNvSpPr txBox="1"/>
          <p:nvPr/>
        </p:nvSpPr>
        <p:spPr>
          <a:xfrm>
            <a:off x="5889515" y="4087368"/>
            <a:ext cx="74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[First]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972F40-E66E-D042-99B7-00121B7442F6}"/>
              </a:ext>
            </a:extLst>
          </p:cNvPr>
          <p:cNvSpPr txBox="1"/>
          <p:nvPr/>
        </p:nvSpPr>
        <p:spPr>
          <a:xfrm>
            <a:off x="8057687" y="4087368"/>
            <a:ext cx="93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[Period]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B06156-86EB-7740-96BF-EF3D32C4A44C}"/>
              </a:ext>
            </a:extLst>
          </p:cNvPr>
          <p:cNvSpPr txBox="1"/>
          <p:nvPr/>
        </p:nvSpPr>
        <p:spPr>
          <a:xfrm>
            <a:off x="10349783" y="408736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[Delim]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1DBFB8-8386-E942-850D-3688866DA2A3}"/>
              </a:ext>
            </a:extLst>
          </p:cNvPr>
          <p:cNvSpPr txBox="1"/>
          <p:nvPr/>
        </p:nvSpPr>
        <p:spPr>
          <a:xfrm>
            <a:off x="3830361" y="6380728"/>
            <a:ext cx="424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Sentence: </a:t>
            </a:r>
            <a:r>
              <a:rPr lang="en-US" b="1" dirty="0"/>
              <a:t>“[CLS] Welcome to IBM . [SEP]”</a:t>
            </a:r>
          </a:p>
        </p:txBody>
      </p:sp>
    </p:spTree>
    <p:extLst>
      <p:ext uri="{BB962C8B-B14F-4D97-AF65-F5344CB8AC3E}">
        <p14:creationId xmlns:p14="http://schemas.microsoft.com/office/powerpoint/2010/main" val="2434660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D907-FED2-8A40-9111-5C1251D96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Guidance: AG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5321-8250-9A4C-BC9B-C51076EB9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5744" y="1737360"/>
            <a:ext cx="4572000" cy="3581400"/>
          </a:xfrm>
        </p:spPr>
        <p:txBody>
          <a:bodyPr>
            <a:normAutofit/>
          </a:bodyPr>
          <a:lstStyle/>
          <a:p>
            <a:r>
              <a:rPr lang="en-US" dirty="0"/>
              <a:t>Each head can be guided using a different pattern</a:t>
            </a:r>
          </a:p>
          <a:p>
            <a:endParaRPr lang="en-US" dirty="0"/>
          </a:p>
          <a:p>
            <a:r>
              <a:rPr lang="en-US" dirty="0"/>
              <a:t>AG loss is a summation of individual head losses</a:t>
            </a:r>
          </a:p>
          <a:p>
            <a:r>
              <a:rPr lang="en-US" dirty="0"/>
              <a:t>Head ‘j’ in all layers is guided using the same pattern</a:t>
            </a:r>
          </a:p>
          <a:p>
            <a:endParaRPr lang="en-US" dirty="0"/>
          </a:p>
          <a:p>
            <a:r>
              <a:rPr lang="en-US" dirty="0"/>
              <a:t>AG loss is added an auxiliary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0ADE6-7BBB-B443-AC63-5339FA78E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" y="2928787"/>
            <a:ext cx="4974336" cy="1000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88EFF-2C4B-1947-AFE9-6C85A5D7B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39" y="4311833"/>
            <a:ext cx="5388008" cy="397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0360EE-2F05-EC44-9896-EF1308338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39" y="1910075"/>
            <a:ext cx="4331815" cy="523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2BA1B-1621-1342-9868-C6312797A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4840" y="4372707"/>
            <a:ext cx="2949696" cy="2756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902864-BAE3-BA44-8F5B-4FF84E355EDF}"/>
              </a:ext>
            </a:extLst>
          </p:cNvPr>
          <p:cNvSpPr/>
          <p:nvPr/>
        </p:nvSpPr>
        <p:spPr>
          <a:xfrm>
            <a:off x="5185458" y="3171443"/>
            <a:ext cx="884854" cy="3974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5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59E0-8703-E249-B837-C3462179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AB9D1-56DB-C844-92F8-6B6E0E498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use RoBERTa </a:t>
            </a:r>
            <a:r>
              <a:rPr lang="en-US" sz="1000" dirty="0"/>
              <a:t>[4]</a:t>
            </a:r>
            <a:r>
              <a:rPr lang="en-US" sz="2400" dirty="0"/>
              <a:t> as our base model</a:t>
            </a:r>
          </a:p>
          <a:p>
            <a:r>
              <a:rPr lang="en-US" sz="2400" b="1" dirty="0"/>
              <a:t>RoBERTa-MLM</a:t>
            </a:r>
            <a:r>
              <a:rPr lang="en-US" sz="2400" dirty="0"/>
              <a:t> uses the original training regime and </a:t>
            </a:r>
            <a:r>
              <a:rPr lang="en-US" sz="2400" b="1" dirty="0"/>
              <a:t>RoBERTa-AG</a:t>
            </a:r>
            <a:r>
              <a:rPr lang="en-US" sz="2400" dirty="0"/>
              <a:t> uses AG loss</a:t>
            </a:r>
          </a:p>
          <a:p>
            <a:r>
              <a:rPr lang="en-US" sz="2400" dirty="0"/>
              <a:t>We guide a fraction (  ) of the heads in RoBERTa-AG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EB1B3-306A-3148-A4D8-70C00C41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466" y="3749040"/>
            <a:ext cx="1333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25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AE7F1-974B-FE4B-9368-9ADDB5FB4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and Evaluation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99367B-8289-9846-A51B-E350679F78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070470"/>
              </p:ext>
            </p:extLst>
          </p:nvPr>
        </p:nvGraphicFramePr>
        <p:xfrm>
          <a:off x="1371600" y="2286000"/>
          <a:ext cx="9601200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27048">
                  <a:extLst>
                    <a:ext uri="{9D8B030D-6E8A-4147-A177-3AD203B41FA5}">
                      <a16:colId xmlns:a16="http://schemas.microsoft.com/office/drawing/2014/main" val="1822636998"/>
                    </a:ext>
                  </a:extLst>
                </a:gridCol>
                <a:gridCol w="1837944">
                  <a:extLst>
                    <a:ext uri="{9D8B030D-6E8A-4147-A177-3AD203B41FA5}">
                      <a16:colId xmlns:a16="http://schemas.microsoft.com/office/drawing/2014/main" val="1376559757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3419149646"/>
                    </a:ext>
                  </a:extLst>
                </a:gridCol>
                <a:gridCol w="2796235">
                  <a:extLst>
                    <a:ext uri="{9D8B030D-6E8A-4147-A177-3AD203B41FA5}">
                      <a16:colId xmlns:a16="http://schemas.microsoft.com/office/drawing/2014/main" val="83529818"/>
                    </a:ext>
                  </a:extLst>
                </a:gridCol>
                <a:gridCol w="1748333">
                  <a:extLst>
                    <a:ext uri="{9D8B030D-6E8A-4147-A177-3AD203B41FA5}">
                      <a16:colId xmlns:a16="http://schemas.microsoft.com/office/drawing/2014/main" val="299694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Words (mil.)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Downstream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01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English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Wikipedia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GLUE*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Accuracy/F1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655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Filipino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Wikipedia </a:t>
                      </a:r>
                      <a:r>
                        <a:rPr lang="en-US" sz="1000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Sentiment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350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Oromo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LORELEI </a:t>
                      </a:r>
                      <a:r>
                        <a:rPr lang="en-US" sz="1000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176492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4A80045-31E4-6C4D-81C2-E39A1A267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592213"/>
              </p:ext>
            </p:extLst>
          </p:nvPr>
        </p:nvGraphicFramePr>
        <p:xfrm>
          <a:off x="1547876" y="4116832"/>
          <a:ext cx="9096248" cy="2368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41C6880-1E47-0E42-A535-37E14429BF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02" t="33766" r="11518" b="6190"/>
          <a:stretch/>
        </p:blipFill>
        <p:spPr>
          <a:xfrm>
            <a:off x="9541045" y="4896854"/>
            <a:ext cx="2568740" cy="183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A2DCC-B240-9846-98F0-BF32B898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FDBCD-E034-9045-9205-9FA47495E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8600"/>
            <a:ext cx="9601200" cy="1996289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All English models are trained on 8 GPUs for 10 epochs, with a 4-day cap</a:t>
            </a:r>
          </a:p>
          <a:p>
            <a:r>
              <a:rPr lang="en-US" sz="2400" dirty="0"/>
              <a:t>Filipino and Oromo models are trained on 4 GPUs for 40 epochs, with a 2-day cap</a:t>
            </a:r>
          </a:p>
          <a:p>
            <a:r>
              <a:rPr lang="en-US" sz="2400" dirty="0"/>
              <a:t>A subset of the attention patterns perform better than the others</a:t>
            </a:r>
          </a:p>
          <a:p>
            <a:pPr lvl="1"/>
            <a:r>
              <a:rPr lang="en-US" sz="2400" dirty="0"/>
              <a:t>The [Next] and [</a:t>
            </a:r>
            <a:r>
              <a:rPr lang="en-US" sz="2400" dirty="0" err="1"/>
              <a:t>Prev</a:t>
            </a:r>
            <a:r>
              <a:rPr lang="en-US" sz="2400" dirty="0"/>
              <a:t>] patterns are the most important</a:t>
            </a:r>
          </a:p>
          <a:p>
            <a:pPr lvl="1"/>
            <a:r>
              <a:rPr lang="en-US" sz="2400" dirty="0"/>
              <a:t>The [First] pattern is the most efficient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400" dirty="0"/>
          </a:p>
        </p:txBody>
      </p:sp>
      <p:pic>
        <p:nvPicPr>
          <p:cNvPr id="4" name="Content Placeholder 9" descr="A picture containing computer, electronics, monitor, keyboard&#10;&#10;Description automatically generated">
            <a:extLst>
              <a:ext uri="{FF2B5EF4-FFF2-40B4-BE49-F238E27FC236}">
                <a16:creationId xmlns:a16="http://schemas.microsoft.com/office/drawing/2014/main" id="{53A93CA0-0127-4248-AE68-7DFC777B3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61" y="4453129"/>
            <a:ext cx="11206324" cy="1792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78DC2F-B28A-2545-95C1-CA2B9DCB9F0C}"/>
              </a:ext>
            </a:extLst>
          </p:cNvPr>
          <p:cNvSpPr txBox="1"/>
          <p:nvPr/>
        </p:nvSpPr>
        <p:spPr>
          <a:xfrm>
            <a:off x="1325880" y="4133088"/>
            <a:ext cx="75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[Next]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F6DC5-87A7-D343-BD02-1630CE2607DB}"/>
              </a:ext>
            </a:extLst>
          </p:cNvPr>
          <p:cNvSpPr txBox="1"/>
          <p:nvPr/>
        </p:nvSpPr>
        <p:spPr>
          <a:xfrm>
            <a:off x="3599688" y="4133088"/>
            <a:ext cx="744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[Prev]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7E86B-3E8B-9F4C-8489-6171A538E41E}"/>
              </a:ext>
            </a:extLst>
          </p:cNvPr>
          <p:cNvSpPr txBox="1"/>
          <p:nvPr/>
        </p:nvSpPr>
        <p:spPr>
          <a:xfrm>
            <a:off x="5889515" y="4087368"/>
            <a:ext cx="74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[First]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5DFCC-DEC4-DD4E-94AE-AB6B4B0101D3}"/>
              </a:ext>
            </a:extLst>
          </p:cNvPr>
          <p:cNvSpPr txBox="1"/>
          <p:nvPr/>
        </p:nvSpPr>
        <p:spPr>
          <a:xfrm>
            <a:off x="8057687" y="4087368"/>
            <a:ext cx="93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[Period]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7984B-3A9E-114B-8656-1C7E33429F1B}"/>
              </a:ext>
            </a:extLst>
          </p:cNvPr>
          <p:cNvSpPr txBox="1"/>
          <p:nvPr/>
        </p:nvSpPr>
        <p:spPr>
          <a:xfrm>
            <a:off x="10349783" y="408736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[Delim]</a:t>
            </a:r>
          </a:p>
        </p:txBody>
      </p:sp>
      <p:pic>
        <p:nvPicPr>
          <p:cNvPr id="10" name="Picture 9" descr="A picture containing drawing, object&#10;&#10;Description automatically generated">
            <a:extLst>
              <a:ext uri="{FF2B5EF4-FFF2-40B4-BE49-F238E27FC236}">
                <a16:creationId xmlns:a16="http://schemas.microsoft.com/office/drawing/2014/main" id="{809A5D97-CF1A-E94D-B054-7781B5802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34" y="4471916"/>
            <a:ext cx="1711930" cy="1700284"/>
          </a:xfrm>
          <a:prstGeom prst="rect">
            <a:avLst/>
          </a:prstGeom>
        </p:spPr>
      </p:pic>
      <p:pic>
        <p:nvPicPr>
          <p:cNvPr id="11" name="Picture 10" descr="A picture containing drawing, object&#10;&#10;Description automatically generated">
            <a:extLst>
              <a:ext uri="{FF2B5EF4-FFF2-40B4-BE49-F238E27FC236}">
                <a16:creationId xmlns:a16="http://schemas.microsoft.com/office/drawing/2014/main" id="{802C8688-51CF-0A42-86C6-8A8F7F0EF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829" y="4453129"/>
            <a:ext cx="1711930" cy="170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5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5EC1D-7CAA-F34A-9CBB-F43F2FF0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Robustness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B9992C-EC7B-8B4A-82D2-93965F0E9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373788"/>
              </p:ext>
            </p:extLst>
          </p:nvPr>
        </p:nvGraphicFramePr>
        <p:xfrm>
          <a:off x="2205228" y="2872740"/>
          <a:ext cx="6446520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62262">
                  <a:extLst>
                    <a:ext uri="{9D8B030D-6E8A-4147-A177-3AD203B41FA5}">
                      <a16:colId xmlns:a16="http://schemas.microsoft.com/office/drawing/2014/main" val="578661408"/>
                    </a:ext>
                  </a:extLst>
                </a:gridCol>
                <a:gridCol w="1611874">
                  <a:extLst>
                    <a:ext uri="{9D8B030D-6E8A-4147-A177-3AD203B41FA5}">
                      <a16:colId xmlns:a16="http://schemas.microsoft.com/office/drawing/2014/main" val="352000739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686339152"/>
                    </a:ext>
                  </a:extLst>
                </a:gridCol>
                <a:gridCol w="1095756">
                  <a:extLst>
                    <a:ext uri="{9D8B030D-6E8A-4147-A177-3AD203B41FA5}">
                      <a16:colId xmlns:a16="http://schemas.microsoft.com/office/drawing/2014/main" val="446848809"/>
                    </a:ext>
                  </a:extLst>
                </a:gridCol>
                <a:gridCol w="879348">
                  <a:extLst>
                    <a:ext uri="{9D8B030D-6E8A-4147-A177-3AD203B41FA5}">
                      <a16:colId xmlns:a16="http://schemas.microsoft.com/office/drawing/2014/main" val="3403385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Warmup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Lambda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88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RoBERTa-MLM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540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RoBERTa-AG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3479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EF4F4A-535E-DB4B-8EDD-6D598FF0F2C9}"/>
              </a:ext>
            </a:extLst>
          </p:cNvPr>
          <p:cNvSpPr txBox="1"/>
          <p:nvPr/>
        </p:nvSpPr>
        <p:spPr>
          <a:xfrm>
            <a:off x="3382031" y="5294376"/>
            <a:ext cx="415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Lambda</a:t>
            </a:r>
            <a:r>
              <a:rPr lang="en-US" dirty="0"/>
              <a:t>: Fraction of heads being guided</a:t>
            </a:r>
          </a:p>
          <a:p>
            <a:r>
              <a:rPr lang="en-US" dirty="0"/>
              <a:t>    </a:t>
            </a:r>
            <a:r>
              <a:rPr lang="en-US" b="1" dirty="0"/>
              <a:t>Alpha</a:t>
            </a:r>
            <a:r>
              <a:rPr lang="en-US" dirty="0"/>
              <a:t>: Relative weight of AG loss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921D31-5DC3-384D-A985-235506390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942" y="2933339"/>
            <a:ext cx="494792" cy="491449"/>
          </a:xfrm>
          <a:prstGeom prst="rect">
            <a:avLst/>
          </a:prstGeom>
        </p:spPr>
      </p:pic>
      <p:pic>
        <p:nvPicPr>
          <p:cNvPr id="13" name="Picture 12" descr="A picture containing drawing, object&#10;&#10;Description automatically generated">
            <a:extLst>
              <a:ext uri="{FF2B5EF4-FFF2-40B4-BE49-F238E27FC236}">
                <a16:creationId xmlns:a16="http://schemas.microsoft.com/office/drawing/2014/main" id="{B2EE87E4-D425-7E4E-AE4A-E5D106D8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848" y="3572820"/>
            <a:ext cx="468886" cy="465696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787AC9-8645-9046-8C2E-2A1CAB50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381" y="3260797"/>
            <a:ext cx="347091" cy="344746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46F4C1-9153-3646-AAFD-4573BAC4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654" y="3260797"/>
            <a:ext cx="347091" cy="344746"/>
          </a:xfrm>
          <a:prstGeom prst="rect">
            <a:avLst/>
          </a:prstGeom>
        </p:spPr>
      </p:pic>
      <p:pic>
        <p:nvPicPr>
          <p:cNvPr id="16" name="Picture 15" descr="A picture containing drawing, object&#10;&#10;Description automatically generated">
            <a:extLst>
              <a:ext uri="{FF2B5EF4-FFF2-40B4-BE49-F238E27FC236}">
                <a16:creationId xmlns:a16="http://schemas.microsoft.com/office/drawing/2014/main" id="{627909DF-680B-C34A-9765-C9E0B2D79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381" y="3623923"/>
            <a:ext cx="347091" cy="344730"/>
          </a:xfrm>
          <a:prstGeom prst="rect">
            <a:avLst/>
          </a:prstGeom>
        </p:spPr>
      </p:pic>
      <p:pic>
        <p:nvPicPr>
          <p:cNvPr id="17" name="Picture 16" descr="A picture containing drawing, object&#10;&#10;Description automatically generated">
            <a:extLst>
              <a:ext uri="{FF2B5EF4-FFF2-40B4-BE49-F238E27FC236}">
                <a16:creationId xmlns:a16="http://schemas.microsoft.com/office/drawing/2014/main" id="{955606E5-2042-0146-9DA6-776C0D338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654" y="3623036"/>
            <a:ext cx="347091" cy="344730"/>
          </a:xfrm>
          <a:prstGeom prst="rect">
            <a:avLst/>
          </a:prstGeom>
        </p:spPr>
      </p:pic>
      <p:pic>
        <p:nvPicPr>
          <p:cNvPr id="18" name="Picture 17" descr="A picture containing drawing, object&#10;&#10;Description automatically generated">
            <a:extLst>
              <a:ext uri="{FF2B5EF4-FFF2-40B4-BE49-F238E27FC236}">
                <a16:creationId xmlns:a16="http://schemas.microsoft.com/office/drawing/2014/main" id="{BD9696A1-9CA4-684B-8AE6-15A93E11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836" y="3623036"/>
            <a:ext cx="347091" cy="344730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7F4D8A-55E2-E74E-BBAF-B93F421AB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575" y="3623036"/>
            <a:ext cx="347091" cy="3447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611B95-D256-A04B-B638-8FC100DCD591}"/>
              </a:ext>
            </a:extLst>
          </p:cNvPr>
          <p:cNvSpPr txBox="1"/>
          <p:nvPr/>
        </p:nvSpPr>
        <p:spPr>
          <a:xfrm>
            <a:off x="9950196" y="2977699"/>
            <a:ext cx="182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Requires tuning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A514D8-D19A-AD4E-9F06-07AD8C01D9F1}"/>
              </a:ext>
            </a:extLst>
          </p:cNvPr>
          <p:cNvSpPr txBox="1"/>
          <p:nvPr/>
        </p:nvSpPr>
        <p:spPr>
          <a:xfrm>
            <a:off x="9950196" y="3572820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No tuning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1F9C353-942D-784C-8FC7-CC56B4598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82666"/>
              </p:ext>
            </p:extLst>
          </p:nvPr>
        </p:nvGraphicFramePr>
        <p:xfrm>
          <a:off x="7534657" y="5267021"/>
          <a:ext cx="923543" cy="67056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923543">
                  <a:extLst>
                    <a:ext uri="{9D8B030D-6E8A-4147-A177-3AD203B41FA5}">
                      <a16:colId xmlns:a16="http://schemas.microsoft.com/office/drawing/2014/main" val="87618684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90216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10/100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009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294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1E23E-9018-7544-A4BC-EE7B3FFD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Language Modeling</a:t>
            </a:r>
          </a:p>
        </p:txBody>
      </p:sp>
      <p:pic>
        <p:nvPicPr>
          <p:cNvPr id="5" name="Picture 4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286AD6B8-215A-EE40-A8F4-B5B615A0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77" y="1536192"/>
            <a:ext cx="8216845" cy="4428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190F2-FAD7-7343-BEC4-74577F6003DF}"/>
              </a:ext>
            </a:extLst>
          </p:cNvPr>
          <p:cNvSpPr txBox="1"/>
          <p:nvPr/>
        </p:nvSpPr>
        <p:spPr>
          <a:xfrm>
            <a:off x="1568031" y="6263640"/>
            <a:ext cx="938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RoBERTa-AG helps in all but one scenarios</a:t>
            </a:r>
            <a:r>
              <a:rPr lang="en-US" dirty="0"/>
              <a:t>. Both variants are trained for equal number of steps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549CD5-5B5A-BC48-B67D-EF75615BF79F}"/>
              </a:ext>
            </a:extLst>
          </p:cNvPr>
          <p:cNvSpPr/>
          <p:nvPr/>
        </p:nvSpPr>
        <p:spPr>
          <a:xfrm>
            <a:off x="8558784" y="2587752"/>
            <a:ext cx="1517904" cy="32552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85542A-89F3-2249-8499-29D87CD74104}"/>
              </a:ext>
            </a:extLst>
          </p:cNvPr>
          <p:cNvSpPr/>
          <p:nvPr/>
        </p:nvSpPr>
        <p:spPr>
          <a:xfrm>
            <a:off x="5138928" y="2587752"/>
            <a:ext cx="530352" cy="99669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5432CC-078A-1147-8ADE-735B2E65A0FC}"/>
              </a:ext>
            </a:extLst>
          </p:cNvPr>
          <p:cNvSpPr/>
          <p:nvPr/>
        </p:nvSpPr>
        <p:spPr>
          <a:xfrm>
            <a:off x="6818376" y="2587752"/>
            <a:ext cx="530352" cy="99669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5C9A5B-0A38-9043-8862-1BECA0AA10E5}"/>
              </a:ext>
            </a:extLst>
          </p:cNvPr>
          <p:cNvSpPr/>
          <p:nvPr/>
        </p:nvSpPr>
        <p:spPr>
          <a:xfrm>
            <a:off x="5981700" y="2587752"/>
            <a:ext cx="530352" cy="99669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34875-05C3-7640-B9F3-3A3317A0D61F}"/>
              </a:ext>
            </a:extLst>
          </p:cNvPr>
          <p:cNvSpPr/>
          <p:nvPr/>
        </p:nvSpPr>
        <p:spPr>
          <a:xfrm>
            <a:off x="7699108" y="2587752"/>
            <a:ext cx="530352" cy="99669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B79D9A-52DA-0444-BD94-4E69C9EA91CC}"/>
              </a:ext>
            </a:extLst>
          </p:cNvPr>
          <p:cNvSpPr/>
          <p:nvPr/>
        </p:nvSpPr>
        <p:spPr>
          <a:xfrm>
            <a:off x="9518904" y="2587752"/>
            <a:ext cx="530352" cy="99669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944113-7B25-7B4D-B795-88DE327AEB62}"/>
              </a:ext>
            </a:extLst>
          </p:cNvPr>
          <p:cNvSpPr/>
          <p:nvPr/>
        </p:nvSpPr>
        <p:spPr>
          <a:xfrm>
            <a:off x="7699248" y="3704276"/>
            <a:ext cx="530352" cy="99669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E90DFD-9014-8944-A0B3-A15E72462200}"/>
              </a:ext>
            </a:extLst>
          </p:cNvPr>
          <p:cNvSpPr/>
          <p:nvPr/>
        </p:nvSpPr>
        <p:spPr>
          <a:xfrm>
            <a:off x="5981700" y="3704277"/>
            <a:ext cx="530352" cy="99669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714545-E429-244E-96BF-990D45F43C04}"/>
              </a:ext>
            </a:extLst>
          </p:cNvPr>
          <p:cNvSpPr/>
          <p:nvPr/>
        </p:nvSpPr>
        <p:spPr>
          <a:xfrm>
            <a:off x="9518904" y="3719322"/>
            <a:ext cx="530352" cy="99669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6AAC51-912F-5F40-B600-B0954942044E}"/>
              </a:ext>
            </a:extLst>
          </p:cNvPr>
          <p:cNvSpPr/>
          <p:nvPr/>
        </p:nvSpPr>
        <p:spPr>
          <a:xfrm>
            <a:off x="5146829" y="3704277"/>
            <a:ext cx="530352" cy="99669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3FAE04-A87E-4C41-82BB-2991BA158801}"/>
              </a:ext>
            </a:extLst>
          </p:cNvPr>
          <p:cNvSpPr/>
          <p:nvPr/>
        </p:nvSpPr>
        <p:spPr>
          <a:xfrm>
            <a:off x="5146829" y="4834411"/>
            <a:ext cx="530352" cy="99669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D66660-6356-CA4C-A9F8-B32A68F486B8}"/>
              </a:ext>
            </a:extLst>
          </p:cNvPr>
          <p:cNvSpPr/>
          <p:nvPr/>
        </p:nvSpPr>
        <p:spPr>
          <a:xfrm>
            <a:off x="5981490" y="4834411"/>
            <a:ext cx="530352" cy="99669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175CCC-DC21-B642-9EEA-39497C3F6781}"/>
              </a:ext>
            </a:extLst>
          </p:cNvPr>
          <p:cNvSpPr/>
          <p:nvPr/>
        </p:nvSpPr>
        <p:spPr>
          <a:xfrm>
            <a:off x="7699108" y="4834411"/>
            <a:ext cx="530352" cy="99669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1A4927-5E2A-744E-91DA-A36070E0DF5F}"/>
              </a:ext>
            </a:extLst>
          </p:cNvPr>
          <p:cNvSpPr/>
          <p:nvPr/>
        </p:nvSpPr>
        <p:spPr>
          <a:xfrm>
            <a:off x="9518904" y="4834411"/>
            <a:ext cx="530352" cy="99669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6123C7-3821-6048-AE17-57CCC3ACBD68}"/>
              </a:ext>
            </a:extLst>
          </p:cNvPr>
          <p:cNvSpPr/>
          <p:nvPr/>
        </p:nvSpPr>
        <p:spPr>
          <a:xfrm>
            <a:off x="6814906" y="3704277"/>
            <a:ext cx="530352" cy="99669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25A61E-3900-1A44-9B5D-1EBC35FF7C58}"/>
              </a:ext>
            </a:extLst>
          </p:cNvPr>
          <p:cNvSpPr/>
          <p:nvPr/>
        </p:nvSpPr>
        <p:spPr>
          <a:xfrm>
            <a:off x="6808671" y="4834411"/>
            <a:ext cx="530352" cy="99669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0C85D8-272E-4748-B1BD-11177E9EF2B8}"/>
              </a:ext>
            </a:extLst>
          </p:cNvPr>
          <p:cNvSpPr/>
          <p:nvPr/>
        </p:nvSpPr>
        <p:spPr>
          <a:xfrm>
            <a:off x="8616206" y="2587752"/>
            <a:ext cx="530352" cy="99669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5906E-0B7F-5C44-947C-3D9B0D45F8DB}"/>
              </a:ext>
            </a:extLst>
          </p:cNvPr>
          <p:cNvSpPr/>
          <p:nvPr/>
        </p:nvSpPr>
        <p:spPr>
          <a:xfrm>
            <a:off x="8616206" y="3704276"/>
            <a:ext cx="530352" cy="99669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DD9CDA-9B0C-F741-B0D7-CE21FB5C607B}"/>
              </a:ext>
            </a:extLst>
          </p:cNvPr>
          <p:cNvSpPr/>
          <p:nvPr/>
        </p:nvSpPr>
        <p:spPr>
          <a:xfrm>
            <a:off x="8616206" y="4846320"/>
            <a:ext cx="530352" cy="99669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AEE9A-ED95-1B46-8873-0DC74F11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Loss Curves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CD38B-3863-A640-8969-B160A115E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1" t="11404" r="9635"/>
          <a:stretch/>
        </p:blipFill>
        <p:spPr>
          <a:xfrm>
            <a:off x="3174357" y="1757390"/>
            <a:ext cx="5995686" cy="4025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E30193-38DD-0641-9F96-25EA7D5A3768}"/>
              </a:ext>
            </a:extLst>
          </p:cNvPr>
          <p:cNvSpPr txBox="1"/>
          <p:nvPr/>
        </p:nvSpPr>
        <p:spPr>
          <a:xfrm>
            <a:off x="3565043" y="5907024"/>
            <a:ext cx="578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Training models of different sizes for 150,000 steps</a:t>
            </a:r>
          </a:p>
        </p:txBody>
      </p:sp>
    </p:spTree>
    <p:extLst>
      <p:ext uri="{BB962C8B-B14F-4D97-AF65-F5344CB8AC3E}">
        <p14:creationId xmlns:p14="http://schemas.microsoft.com/office/powerpoint/2010/main" val="387836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26EF-A213-D540-BB46-B732EE97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Downstream Performance</a:t>
            </a:r>
          </a:p>
        </p:txBody>
      </p:sp>
      <p:pic>
        <p:nvPicPr>
          <p:cNvPr id="5" name="Picture 4" descr="A picture containing scoreboard, text, monitor, screen&#10;&#10;Description automatically generated">
            <a:extLst>
              <a:ext uri="{FF2B5EF4-FFF2-40B4-BE49-F238E27FC236}">
                <a16:creationId xmlns:a16="http://schemas.microsoft.com/office/drawing/2014/main" id="{C7D7C81C-E663-144F-BFFA-9FDA5BAA0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2" y="1931378"/>
            <a:ext cx="11350752" cy="2995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EB473E-F1EF-4842-9332-F5454EA89118}"/>
              </a:ext>
            </a:extLst>
          </p:cNvPr>
          <p:cNvSpPr txBox="1"/>
          <p:nvPr/>
        </p:nvSpPr>
        <p:spPr>
          <a:xfrm>
            <a:off x="3137916" y="5286554"/>
            <a:ext cx="591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SOTA models are trained for more epochs and/or more data, and their results are not directly comparable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DD0264-7739-EA4A-B762-43EF66CF6206}"/>
              </a:ext>
            </a:extLst>
          </p:cNvPr>
          <p:cNvSpPr/>
          <p:nvPr/>
        </p:nvSpPr>
        <p:spPr>
          <a:xfrm>
            <a:off x="832104" y="4087459"/>
            <a:ext cx="11219688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6D0FB-9A27-E249-B160-4195A80281B3}"/>
              </a:ext>
            </a:extLst>
          </p:cNvPr>
          <p:cNvSpPr/>
          <p:nvPr/>
        </p:nvSpPr>
        <p:spPr>
          <a:xfrm>
            <a:off x="3449370" y="2803952"/>
            <a:ext cx="1348967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579F44-E6CE-9A40-80FF-5A615B67C15D}"/>
              </a:ext>
            </a:extLst>
          </p:cNvPr>
          <p:cNvSpPr/>
          <p:nvPr/>
        </p:nvSpPr>
        <p:spPr>
          <a:xfrm>
            <a:off x="5014108" y="2803952"/>
            <a:ext cx="1348967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E0F5AC-B232-FA4E-AD62-91112B3408AD}"/>
              </a:ext>
            </a:extLst>
          </p:cNvPr>
          <p:cNvSpPr/>
          <p:nvPr/>
        </p:nvSpPr>
        <p:spPr>
          <a:xfrm>
            <a:off x="6578846" y="2803952"/>
            <a:ext cx="1348967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15BC2-0EBC-A84A-A804-70C380E01852}"/>
              </a:ext>
            </a:extLst>
          </p:cNvPr>
          <p:cNvSpPr/>
          <p:nvPr/>
        </p:nvSpPr>
        <p:spPr>
          <a:xfrm>
            <a:off x="3449370" y="3098591"/>
            <a:ext cx="1348967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7D909A-ABE0-CF40-8ED8-F417E995D788}"/>
              </a:ext>
            </a:extLst>
          </p:cNvPr>
          <p:cNvSpPr/>
          <p:nvPr/>
        </p:nvSpPr>
        <p:spPr>
          <a:xfrm>
            <a:off x="5014108" y="3098591"/>
            <a:ext cx="1348967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0BD805-D64D-464F-8FB5-8E3EFF697FF8}"/>
              </a:ext>
            </a:extLst>
          </p:cNvPr>
          <p:cNvSpPr/>
          <p:nvPr/>
        </p:nvSpPr>
        <p:spPr>
          <a:xfrm>
            <a:off x="6578846" y="3098591"/>
            <a:ext cx="1348967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8B957B-7442-5E44-80DD-901121586736}"/>
              </a:ext>
            </a:extLst>
          </p:cNvPr>
          <p:cNvSpPr/>
          <p:nvPr/>
        </p:nvSpPr>
        <p:spPr>
          <a:xfrm>
            <a:off x="3449370" y="3384018"/>
            <a:ext cx="1348967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6789CF-589E-F740-850C-DC7562F2EAA6}"/>
              </a:ext>
            </a:extLst>
          </p:cNvPr>
          <p:cNvSpPr/>
          <p:nvPr/>
        </p:nvSpPr>
        <p:spPr>
          <a:xfrm>
            <a:off x="5014108" y="3384018"/>
            <a:ext cx="1348967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273EB3-4C02-0147-9EE0-9DB012226A2D}"/>
              </a:ext>
            </a:extLst>
          </p:cNvPr>
          <p:cNvSpPr/>
          <p:nvPr/>
        </p:nvSpPr>
        <p:spPr>
          <a:xfrm>
            <a:off x="6578846" y="3384018"/>
            <a:ext cx="1348967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DF22B3-18A8-8B4E-8BF5-A458017FF4AE}"/>
              </a:ext>
            </a:extLst>
          </p:cNvPr>
          <p:cNvSpPr/>
          <p:nvPr/>
        </p:nvSpPr>
        <p:spPr>
          <a:xfrm>
            <a:off x="3449370" y="3669445"/>
            <a:ext cx="1348967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94E5D-20D5-DF4B-B588-D9D043078B0B}"/>
              </a:ext>
            </a:extLst>
          </p:cNvPr>
          <p:cNvSpPr/>
          <p:nvPr/>
        </p:nvSpPr>
        <p:spPr>
          <a:xfrm>
            <a:off x="5014108" y="3669445"/>
            <a:ext cx="1348967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EB0CB3-9A47-7346-96B4-5E12B9740973}"/>
              </a:ext>
            </a:extLst>
          </p:cNvPr>
          <p:cNvSpPr/>
          <p:nvPr/>
        </p:nvSpPr>
        <p:spPr>
          <a:xfrm>
            <a:off x="6578846" y="3669445"/>
            <a:ext cx="1348967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7D6B54-A3D1-A142-923F-B520B87AF7F2}"/>
              </a:ext>
            </a:extLst>
          </p:cNvPr>
          <p:cNvSpPr/>
          <p:nvPr/>
        </p:nvSpPr>
        <p:spPr>
          <a:xfrm>
            <a:off x="4244835" y="4109892"/>
            <a:ext cx="530352" cy="334183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6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CF8-C10F-F649-98A4-4622666E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Guidance: ELECTRA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46D60-D91C-8249-9574-EB6952B88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ELECTRA </a:t>
            </a:r>
            <a:r>
              <a:rPr lang="en-US" sz="1000" dirty="0"/>
              <a:t>[5]</a:t>
            </a:r>
            <a:r>
              <a:rPr lang="en-US" dirty="0"/>
              <a:t> uses </a:t>
            </a:r>
            <a:r>
              <a:rPr lang="en-US" b="1" dirty="0"/>
              <a:t>replaced token detection</a:t>
            </a:r>
            <a:r>
              <a:rPr lang="en-US" dirty="0"/>
              <a:t> instead of </a:t>
            </a:r>
            <a:r>
              <a:rPr lang="en-US" b="1" dirty="0"/>
              <a:t>masked language modeling</a:t>
            </a:r>
          </a:p>
          <a:p>
            <a:r>
              <a:rPr lang="en-US" dirty="0"/>
              <a:t>We use a variant where the Generator is a unigram language model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029E096B-A1C2-264A-824F-D9290FD6A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730753"/>
            <a:ext cx="9763675" cy="25664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5FD773-41AB-2B44-A0D0-07D731F196DF}"/>
              </a:ext>
            </a:extLst>
          </p:cNvPr>
          <p:cNvSpPr/>
          <p:nvPr/>
        </p:nvSpPr>
        <p:spPr>
          <a:xfrm>
            <a:off x="2697016" y="4076699"/>
            <a:ext cx="833263" cy="20000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650FEF-F875-6D46-B08F-51D17D205FE8}"/>
              </a:ext>
            </a:extLst>
          </p:cNvPr>
          <p:cNvSpPr/>
          <p:nvPr/>
        </p:nvSpPr>
        <p:spPr>
          <a:xfrm>
            <a:off x="6253438" y="4081039"/>
            <a:ext cx="633500" cy="20000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37F46-D020-7644-AF95-245ED0D3C994}"/>
              </a:ext>
            </a:extLst>
          </p:cNvPr>
          <p:cNvSpPr/>
          <p:nvPr/>
        </p:nvSpPr>
        <p:spPr>
          <a:xfrm>
            <a:off x="10092173" y="4076698"/>
            <a:ext cx="1043102" cy="20000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8E85-E5A6-8747-954D-0854D83D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F1BDCD4-E6D3-BE4E-9024-272937268A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388626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1354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BAD4A-3B16-014D-997D-DF784110B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ELECTRA Losses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96E5A3-0C1B-8244-982A-E672E7A0C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674759"/>
              </p:ext>
            </p:extLst>
          </p:nvPr>
        </p:nvGraphicFramePr>
        <p:xfrm>
          <a:off x="989585" y="2872740"/>
          <a:ext cx="468883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62946">
                  <a:extLst>
                    <a:ext uri="{9D8B030D-6E8A-4147-A177-3AD203B41FA5}">
                      <a16:colId xmlns:a16="http://schemas.microsoft.com/office/drawing/2014/main" val="284386088"/>
                    </a:ext>
                  </a:extLst>
                </a:gridCol>
                <a:gridCol w="1562946">
                  <a:extLst>
                    <a:ext uri="{9D8B030D-6E8A-4147-A177-3AD203B41FA5}">
                      <a16:colId xmlns:a16="http://schemas.microsoft.com/office/drawing/2014/main" val="81931777"/>
                    </a:ext>
                  </a:extLst>
                </a:gridCol>
                <a:gridCol w="1562946">
                  <a:extLst>
                    <a:ext uri="{9D8B030D-6E8A-4147-A177-3AD203B41FA5}">
                      <a16:colId xmlns:a16="http://schemas.microsoft.com/office/drawing/2014/main" val="610404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ELECTRA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ELECTRA-AG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70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580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20305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D93FF29-817A-144C-ACB5-E8E2D6C2B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7" t="9414" r="8314"/>
          <a:stretch/>
        </p:blipFill>
        <p:spPr>
          <a:xfrm>
            <a:off x="6513579" y="1650839"/>
            <a:ext cx="5278111" cy="3556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CC05A-1EA8-C342-B8A7-3E0A0675459E}"/>
              </a:ext>
            </a:extLst>
          </p:cNvPr>
          <p:cNvSpPr txBox="1"/>
          <p:nvPr/>
        </p:nvSpPr>
        <p:spPr>
          <a:xfrm>
            <a:off x="1764183" y="4316968"/>
            <a:ext cx="313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 loss helps ELECTRA as well</a:t>
            </a:r>
          </a:p>
        </p:txBody>
      </p:sp>
    </p:spTree>
    <p:extLst>
      <p:ext uri="{BB962C8B-B14F-4D97-AF65-F5344CB8AC3E}">
        <p14:creationId xmlns:p14="http://schemas.microsoft.com/office/powerpoint/2010/main" val="684667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1E81-DB16-4B45-B665-E1721D0C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9818483" cy="1485900"/>
          </a:xfrm>
        </p:spPr>
        <p:txBody>
          <a:bodyPr/>
          <a:lstStyle/>
          <a:p>
            <a:r>
              <a:rPr lang="en-US" dirty="0"/>
              <a:t>Attention Guidance: Machine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F7586-9D80-EB45-9B35-6BC1FD4B1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7811"/>
            <a:ext cx="9601200" cy="889426"/>
          </a:xfrm>
        </p:spPr>
        <p:txBody>
          <a:bodyPr>
            <a:normAutofit/>
          </a:bodyPr>
          <a:lstStyle/>
          <a:p>
            <a:r>
              <a:rPr lang="en-US" sz="2400" dirty="0"/>
              <a:t>We add AG loss to the encoder of the MT model and compare with a base encoder-decoder and hard-coded Gaussian model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FC9BE7B-D19A-8840-BD2F-0DF99CDA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74" y="3056676"/>
            <a:ext cx="6371322" cy="32988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40C9BC-8CAB-0447-94B8-D55B74A109A3}"/>
              </a:ext>
            </a:extLst>
          </p:cNvPr>
          <p:cNvSpPr/>
          <p:nvPr/>
        </p:nvSpPr>
        <p:spPr>
          <a:xfrm>
            <a:off x="4511829" y="3582550"/>
            <a:ext cx="3132499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CF042-9B8E-7246-A6F3-1A02329F5F3C}"/>
              </a:ext>
            </a:extLst>
          </p:cNvPr>
          <p:cNvSpPr/>
          <p:nvPr/>
        </p:nvSpPr>
        <p:spPr>
          <a:xfrm>
            <a:off x="4511829" y="4969041"/>
            <a:ext cx="3132499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80BBD6-5E47-5344-9462-39D419F03F08}"/>
              </a:ext>
            </a:extLst>
          </p:cNvPr>
          <p:cNvSpPr/>
          <p:nvPr/>
        </p:nvSpPr>
        <p:spPr>
          <a:xfrm>
            <a:off x="4511829" y="3893901"/>
            <a:ext cx="3132499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A479E-0AFB-1E43-A5C4-0941D7BFE73D}"/>
              </a:ext>
            </a:extLst>
          </p:cNvPr>
          <p:cNvSpPr/>
          <p:nvPr/>
        </p:nvSpPr>
        <p:spPr>
          <a:xfrm>
            <a:off x="4511829" y="5280392"/>
            <a:ext cx="3132499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AE46E6-0C8D-7146-BEC6-EDFB08D378CF}"/>
              </a:ext>
            </a:extLst>
          </p:cNvPr>
          <p:cNvSpPr/>
          <p:nvPr/>
        </p:nvSpPr>
        <p:spPr>
          <a:xfrm>
            <a:off x="4511829" y="4205252"/>
            <a:ext cx="3132499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6354F-A5BC-0348-9F6B-1AD5F32C514E}"/>
              </a:ext>
            </a:extLst>
          </p:cNvPr>
          <p:cNvSpPr/>
          <p:nvPr/>
        </p:nvSpPr>
        <p:spPr>
          <a:xfrm>
            <a:off x="4511829" y="5591743"/>
            <a:ext cx="3132499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12178C-8EF8-FA40-A22A-CE035E11BD62}"/>
              </a:ext>
            </a:extLst>
          </p:cNvPr>
          <p:cNvSpPr/>
          <p:nvPr/>
        </p:nvSpPr>
        <p:spPr>
          <a:xfrm>
            <a:off x="4511829" y="4516603"/>
            <a:ext cx="3132499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7967DE-FDCA-0849-A7C7-CA6C56864D96}"/>
              </a:ext>
            </a:extLst>
          </p:cNvPr>
          <p:cNvSpPr/>
          <p:nvPr/>
        </p:nvSpPr>
        <p:spPr>
          <a:xfrm>
            <a:off x="4511829" y="5903094"/>
            <a:ext cx="3132499" cy="3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425D9B-6DD3-7142-BF73-43A2E5674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096" y="2686481"/>
            <a:ext cx="4228457" cy="40392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B1A039-20D6-1346-8A5D-3618FF28DF64}"/>
              </a:ext>
            </a:extLst>
          </p:cNvPr>
          <p:cNvSpPr txBox="1"/>
          <p:nvPr/>
        </p:nvSpPr>
        <p:spPr>
          <a:xfrm>
            <a:off x="3865948" y="4516603"/>
            <a:ext cx="3309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Hard-coded Gaussian model:</a:t>
            </a:r>
          </a:p>
        </p:txBody>
      </p:sp>
    </p:spTree>
    <p:extLst>
      <p:ext uri="{BB962C8B-B14F-4D97-AF65-F5344CB8AC3E}">
        <p14:creationId xmlns:p14="http://schemas.microsoft.com/office/powerpoint/2010/main" val="255258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8" grpId="0"/>
      <p:bldP spid="1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AAE5-1B7A-044F-8476-342F04E1C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Why is AG loss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4A603-D596-724A-8EC6-B4E1DDC42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58675"/>
            <a:ext cx="9601200" cy="987552"/>
          </a:xfrm>
        </p:spPr>
        <p:txBody>
          <a:bodyPr>
            <a:normAutofit/>
          </a:bodyPr>
          <a:lstStyle/>
          <a:p>
            <a:r>
              <a:rPr lang="en-US" sz="2400" dirty="0"/>
              <a:t>AG loss is correlated well with MLM loss</a:t>
            </a:r>
          </a:p>
          <a:p>
            <a:r>
              <a:rPr lang="en-US" sz="2400" dirty="0"/>
              <a:t>MLM loss starts dropping once AG loss converges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6272D-743A-DF4C-BB9D-1C77986E2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3" t="10557" r="9515"/>
          <a:stretch/>
        </p:blipFill>
        <p:spPr>
          <a:xfrm>
            <a:off x="3819644" y="3204103"/>
            <a:ext cx="5111808" cy="348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13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83AB-BB2F-5747-A9E0-1EDBE2FF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Probing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29DA-8C3C-E94C-A224-EFCACA792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4520"/>
            <a:ext cx="9601200" cy="1298448"/>
          </a:xfrm>
        </p:spPr>
        <p:txBody>
          <a:bodyPr>
            <a:normAutofit fontScale="92500"/>
          </a:bodyPr>
          <a:lstStyle/>
          <a:p>
            <a:r>
              <a:rPr lang="en-US" dirty="0"/>
              <a:t>Recent studies have probed </a:t>
            </a:r>
            <a:r>
              <a:rPr lang="en-US" b="1" dirty="0"/>
              <a:t>individual</a:t>
            </a:r>
            <a:r>
              <a:rPr lang="en-US" dirty="0"/>
              <a:t> attention heads for linguistic information</a:t>
            </a:r>
          </a:p>
          <a:p>
            <a:r>
              <a:rPr lang="en-US" dirty="0"/>
              <a:t>For example, [7] considers the task of dependency syntax and coreference resolution</a:t>
            </a:r>
          </a:p>
          <a:p>
            <a:r>
              <a:rPr lang="en-US" dirty="0"/>
              <a:t>They find heads which perform specific tasks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CB6D470-A06B-904F-85F0-2E480E5A4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464" y="3256674"/>
            <a:ext cx="3700272" cy="3413873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6732217-2712-1445-AE2D-DBE9F43A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76" y="3258430"/>
            <a:ext cx="3493008" cy="34128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A1BB45-9FC7-3346-89CD-178545AF956E}"/>
              </a:ext>
            </a:extLst>
          </p:cNvPr>
          <p:cNvSpPr/>
          <p:nvPr/>
        </p:nvSpPr>
        <p:spPr>
          <a:xfrm>
            <a:off x="2482418" y="4963610"/>
            <a:ext cx="1348967" cy="7540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68875E-DF30-8B4B-A61C-9E3DBFB3C956}"/>
              </a:ext>
            </a:extLst>
          </p:cNvPr>
          <p:cNvSpPr/>
          <p:nvPr/>
        </p:nvSpPr>
        <p:spPr>
          <a:xfrm>
            <a:off x="6894576" y="4832230"/>
            <a:ext cx="1503190" cy="17052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1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476C-FB24-BC48-89F1-290C5D1E9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Probing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BB786-8242-8145-9FF3-37B8690E8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use the CoNLL-2012 co-reference dataset and measure the accuracy of each head.</a:t>
            </a:r>
          </a:p>
          <a:p>
            <a:r>
              <a:rPr lang="en-US" sz="2400" dirty="0"/>
              <a:t>A head’s classification is considered correct if the attention paid by the co-referent mention is highest for the antecedent.</a:t>
            </a:r>
          </a:p>
          <a:p>
            <a:r>
              <a:rPr lang="en-US" sz="2400" i="1" dirty="0"/>
              <a:t>“The </a:t>
            </a:r>
            <a:r>
              <a:rPr lang="en-US" sz="2400" b="1" i="1" u="sng" dirty="0"/>
              <a:t>CEO</a:t>
            </a:r>
            <a:r>
              <a:rPr lang="en-US" sz="2400" i="1" dirty="0"/>
              <a:t> led </a:t>
            </a:r>
            <a:r>
              <a:rPr lang="en-US" sz="2400" b="1" i="1" u="sng" dirty="0"/>
              <a:t>her</a:t>
            </a:r>
            <a:r>
              <a:rPr lang="en-US" sz="2400" i="1" dirty="0"/>
              <a:t> company to success”.</a:t>
            </a:r>
          </a:p>
        </p:txBody>
      </p:sp>
      <p:sp>
        <p:nvSpPr>
          <p:cNvPr id="7" name="Curved Up Arrow 6">
            <a:extLst>
              <a:ext uri="{FF2B5EF4-FFF2-40B4-BE49-F238E27FC236}">
                <a16:creationId xmlns:a16="http://schemas.microsoft.com/office/drawing/2014/main" id="{651579D0-344F-9646-B14D-F617D735461F}"/>
              </a:ext>
            </a:extLst>
          </p:cNvPr>
          <p:cNvSpPr/>
          <p:nvPr/>
        </p:nvSpPr>
        <p:spPr>
          <a:xfrm flipH="1">
            <a:off x="2594920" y="4400241"/>
            <a:ext cx="1275715" cy="987552"/>
          </a:xfrm>
          <a:prstGeom prst="curvedUpArrow">
            <a:avLst>
              <a:gd name="adj1" fmla="val 12240"/>
              <a:gd name="adj2" fmla="val 50000"/>
              <a:gd name="adj3" fmla="val 25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8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scoreboard, black&#10;&#10;Description automatically generated">
            <a:extLst>
              <a:ext uri="{FF2B5EF4-FFF2-40B4-BE49-F238E27FC236}">
                <a16:creationId xmlns:a16="http://schemas.microsoft.com/office/drawing/2014/main" id="{E942DE8F-CE3B-2446-B191-F5FC5D7C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08" y="2051222"/>
            <a:ext cx="10892734" cy="3226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067040-D59D-5B49-AF0D-1ED1E44E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Probing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AABF35-952C-9440-B15C-6A0F18B98AC5}"/>
              </a:ext>
            </a:extLst>
          </p:cNvPr>
          <p:cNvSpPr/>
          <p:nvPr/>
        </p:nvSpPr>
        <p:spPr>
          <a:xfrm>
            <a:off x="5511645" y="3577967"/>
            <a:ext cx="609069" cy="15995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3F8CD-7199-8547-86B9-9728C1362284}"/>
              </a:ext>
            </a:extLst>
          </p:cNvPr>
          <p:cNvSpPr txBox="1"/>
          <p:nvPr/>
        </p:nvSpPr>
        <p:spPr>
          <a:xfrm>
            <a:off x="2669343" y="5941367"/>
            <a:ext cx="7374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Individual heads need not encode linguistic information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1CD860-B33D-9745-AE3B-605684450089}"/>
              </a:ext>
            </a:extLst>
          </p:cNvPr>
          <p:cNvSpPr/>
          <p:nvPr/>
        </p:nvSpPr>
        <p:spPr>
          <a:xfrm>
            <a:off x="10865708" y="3577967"/>
            <a:ext cx="609069" cy="15995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B36B1-59A8-6740-B070-5F191F6DF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Attention Guidance: When and why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24767-FFCA-EB45-8D06-FFF8DB45B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20456"/>
            <a:ext cx="9601200" cy="50118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6F20"/>
                </a:solidFill>
              </a:rPr>
              <a:t>Using AG facilitates convergence on as little as 4 GPUs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6F20"/>
                </a:solidFill>
              </a:rPr>
              <a:t>If you can’t use large batch sizes (&gt;512), using AG will almost always improve convergence speed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6F20"/>
                </a:solidFill>
              </a:rPr>
              <a:t>AG is beneficial for large models on low-resource languages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6F20"/>
                </a:solidFill>
              </a:rPr>
              <a:t>AG reduces the need for hyperparameter tuning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6F20"/>
                </a:solidFill>
              </a:rPr>
              <a:t>AG is agnostic to pre-training objective (MLM, ELECTRA, and MT)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C00000"/>
                </a:solidFill>
              </a:rPr>
              <a:t>AG is not useful for </a:t>
            </a:r>
            <a:r>
              <a:rPr lang="en-US" sz="2400" dirty="0" err="1">
                <a:solidFill>
                  <a:srgbClr val="C00000"/>
                </a:solidFill>
              </a:rPr>
              <a:t>uni</a:t>
            </a:r>
            <a:r>
              <a:rPr lang="en-US" sz="2400" dirty="0">
                <a:solidFill>
                  <a:srgbClr val="C00000"/>
                </a:solidFill>
              </a:rPr>
              <a:t>-directional models (like GPT)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C00000"/>
                </a:solidFill>
              </a:rPr>
              <a:t>AG’s gains are minimal if you can afford to use a batch size of &gt;1024, but using it could still serve as a </a:t>
            </a:r>
            <a:r>
              <a:rPr lang="en-US" sz="2400" dirty="0" err="1">
                <a:solidFill>
                  <a:srgbClr val="C00000"/>
                </a:solidFill>
              </a:rPr>
              <a:t>regularizer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034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28BD-63F6-9B4C-8B94-1FB12463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52093"/>
            <a:ext cx="9601200" cy="953814"/>
          </a:xfrm>
        </p:spPr>
        <p:txBody>
          <a:bodyPr/>
          <a:lstStyle/>
          <a:p>
            <a:pPr algn="ctr"/>
            <a:r>
              <a:rPr lang="en-US" dirty="0"/>
              <a:t>What is up with self-attention?</a:t>
            </a:r>
          </a:p>
        </p:txBody>
      </p:sp>
    </p:spTree>
    <p:extLst>
      <p:ext uri="{BB962C8B-B14F-4D97-AF65-F5344CB8AC3E}">
        <p14:creationId xmlns:p14="http://schemas.microsoft.com/office/powerpoint/2010/main" val="2882750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0E7DD-3364-264C-BB91-CDC7B4E9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Synthesizer</a:t>
            </a:r>
            <a:r>
              <a:rPr lang="en-US" sz="1000" dirty="0"/>
              <a:t>[9]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CA83A6-9381-2142-B894-DF6BE6209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56" y="1671880"/>
            <a:ext cx="9838944" cy="466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5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446A-938C-CF49-8B7B-BA6AF4B1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Longformer</a:t>
            </a:r>
            <a:r>
              <a:rPr lang="en-US" sz="1000" dirty="0"/>
              <a:t>[10]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26F1C8CF-C777-6143-BF16-A47260A5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76" y="2773457"/>
            <a:ext cx="10972800" cy="226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88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67B1-AD71-8B48-931D-F92C7B74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Transformers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0CDAF59-B64E-5F45-A66F-9E9081B65F26}"/>
              </a:ext>
            </a:extLst>
          </p:cNvPr>
          <p:cNvSpPr/>
          <p:nvPr/>
        </p:nvSpPr>
        <p:spPr>
          <a:xfrm>
            <a:off x="2695817" y="5435406"/>
            <a:ext cx="722376" cy="247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CA4BE9E-271C-D94A-ADCC-92E87284FF41}"/>
              </a:ext>
            </a:extLst>
          </p:cNvPr>
          <p:cNvSpPr/>
          <p:nvPr/>
        </p:nvSpPr>
        <p:spPr>
          <a:xfrm>
            <a:off x="3689465" y="5435406"/>
            <a:ext cx="722376" cy="247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716C5BE-E023-8547-8007-D176C21AFBBC}"/>
              </a:ext>
            </a:extLst>
          </p:cNvPr>
          <p:cNvSpPr/>
          <p:nvPr/>
        </p:nvSpPr>
        <p:spPr>
          <a:xfrm>
            <a:off x="4683113" y="5435406"/>
            <a:ext cx="722376" cy="24712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50433702-AA8A-CE48-97D8-544A3AF12E79}"/>
              </a:ext>
            </a:extLst>
          </p:cNvPr>
          <p:cNvSpPr/>
          <p:nvPr/>
        </p:nvSpPr>
        <p:spPr>
          <a:xfrm>
            <a:off x="2695817" y="4349770"/>
            <a:ext cx="722376" cy="3566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E7533E3-D419-664C-ACDD-0886069253C8}"/>
              </a:ext>
            </a:extLst>
          </p:cNvPr>
          <p:cNvSpPr/>
          <p:nvPr/>
        </p:nvSpPr>
        <p:spPr>
          <a:xfrm>
            <a:off x="3689465" y="4349770"/>
            <a:ext cx="722376" cy="3566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66AE0DF-0442-A44B-99AE-6273EA9E4A17}"/>
              </a:ext>
            </a:extLst>
          </p:cNvPr>
          <p:cNvSpPr/>
          <p:nvPr/>
        </p:nvSpPr>
        <p:spPr>
          <a:xfrm>
            <a:off x="4683113" y="4349770"/>
            <a:ext cx="722376" cy="3566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D349B9D-ECE8-B046-92E9-154CFD58C5DF}"/>
              </a:ext>
            </a:extLst>
          </p:cNvPr>
          <p:cNvSpPr/>
          <p:nvPr/>
        </p:nvSpPr>
        <p:spPr>
          <a:xfrm>
            <a:off x="2695817" y="3264134"/>
            <a:ext cx="722376" cy="3566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5FE4DB-EA0B-E847-88FA-03A6B29603B5}"/>
              </a:ext>
            </a:extLst>
          </p:cNvPr>
          <p:cNvSpPr/>
          <p:nvPr/>
        </p:nvSpPr>
        <p:spPr>
          <a:xfrm>
            <a:off x="3689465" y="3264134"/>
            <a:ext cx="722376" cy="3566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584861B-E3A3-F24D-8DE0-AD9C970FC213}"/>
              </a:ext>
            </a:extLst>
          </p:cNvPr>
          <p:cNvSpPr/>
          <p:nvPr/>
        </p:nvSpPr>
        <p:spPr>
          <a:xfrm>
            <a:off x="4683113" y="3264134"/>
            <a:ext cx="722376" cy="3566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9CCA6CF-ADDD-404D-8F3D-A9E3B7F9E7FF}"/>
              </a:ext>
            </a:extLst>
          </p:cNvPr>
          <p:cNvSpPr/>
          <p:nvPr/>
        </p:nvSpPr>
        <p:spPr>
          <a:xfrm>
            <a:off x="2695817" y="2261471"/>
            <a:ext cx="722376" cy="24712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8F8C00C-A1D4-554F-B17E-FC53E34FCE5D}"/>
              </a:ext>
            </a:extLst>
          </p:cNvPr>
          <p:cNvSpPr/>
          <p:nvPr/>
        </p:nvSpPr>
        <p:spPr>
          <a:xfrm>
            <a:off x="3689465" y="2261471"/>
            <a:ext cx="722376" cy="24712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A7D4A60-A2FD-9642-AEDD-BF74DE10BCC8}"/>
              </a:ext>
            </a:extLst>
          </p:cNvPr>
          <p:cNvSpPr/>
          <p:nvPr/>
        </p:nvSpPr>
        <p:spPr>
          <a:xfrm>
            <a:off x="4683113" y="2261471"/>
            <a:ext cx="722376" cy="24712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62B6411-7B15-8A43-AC9E-CEA034085F40}"/>
              </a:ext>
            </a:extLst>
          </p:cNvPr>
          <p:cNvSpPr txBox="1"/>
          <p:nvPr/>
        </p:nvSpPr>
        <p:spPr>
          <a:xfrm>
            <a:off x="3628101" y="5823671"/>
            <a:ext cx="740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Input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8557FA15-0C59-3B40-A470-8A2811322582}"/>
              </a:ext>
            </a:extLst>
          </p:cNvPr>
          <p:cNvSpPr txBox="1"/>
          <p:nvPr/>
        </p:nvSpPr>
        <p:spPr>
          <a:xfrm>
            <a:off x="3591231" y="1621948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Output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9089D9D-7F6A-AE4D-9109-F9C716BBA66E}"/>
              </a:ext>
            </a:extLst>
          </p:cNvPr>
          <p:cNvSpPr txBox="1"/>
          <p:nvPr/>
        </p:nvSpPr>
        <p:spPr>
          <a:xfrm>
            <a:off x="2945189" y="6270848"/>
            <a:ext cx="221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Encoder</a:t>
            </a:r>
          </a:p>
        </p:txBody>
      </p:sp>
      <p:sp>
        <p:nvSpPr>
          <p:cNvPr id="198" name="Left Brace 197">
            <a:extLst>
              <a:ext uri="{FF2B5EF4-FFF2-40B4-BE49-F238E27FC236}">
                <a16:creationId xmlns:a16="http://schemas.microsoft.com/office/drawing/2014/main" id="{EF3A7173-9AF7-8840-818A-50348607EBF6}"/>
              </a:ext>
            </a:extLst>
          </p:cNvPr>
          <p:cNvSpPr/>
          <p:nvPr/>
        </p:nvSpPr>
        <p:spPr>
          <a:xfrm>
            <a:off x="5681110" y="2886692"/>
            <a:ext cx="1246625" cy="2153412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87FDB9A0-A7BF-2F4A-877B-B44EAC127E8F}"/>
              </a:ext>
            </a:extLst>
          </p:cNvPr>
          <p:cNvSpPr/>
          <p:nvPr/>
        </p:nvSpPr>
        <p:spPr>
          <a:xfrm>
            <a:off x="7074723" y="4653536"/>
            <a:ext cx="722376" cy="3566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7A51F6E0-D602-2C44-B724-91BA64A7BC5A}"/>
              </a:ext>
            </a:extLst>
          </p:cNvPr>
          <p:cNvSpPr/>
          <p:nvPr/>
        </p:nvSpPr>
        <p:spPr>
          <a:xfrm>
            <a:off x="8068371" y="4653536"/>
            <a:ext cx="722376" cy="3566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6F65262E-F034-6F4F-879F-35E93006DD4A}"/>
              </a:ext>
            </a:extLst>
          </p:cNvPr>
          <p:cNvSpPr/>
          <p:nvPr/>
        </p:nvSpPr>
        <p:spPr>
          <a:xfrm>
            <a:off x="9062019" y="4653536"/>
            <a:ext cx="722376" cy="3566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065B7C73-318A-A249-A3F3-A80FD0FA76CC}"/>
              </a:ext>
            </a:extLst>
          </p:cNvPr>
          <p:cNvSpPr/>
          <p:nvPr/>
        </p:nvSpPr>
        <p:spPr>
          <a:xfrm>
            <a:off x="7074723" y="3794234"/>
            <a:ext cx="722376" cy="35661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C0E7E8DB-4D81-A443-BB39-318FDBCBECD2}"/>
              </a:ext>
            </a:extLst>
          </p:cNvPr>
          <p:cNvSpPr/>
          <p:nvPr/>
        </p:nvSpPr>
        <p:spPr>
          <a:xfrm>
            <a:off x="8068371" y="3794234"/>
            <a:ext cx="722376" cy="35661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FE41B74-51BB-7F41-9B74-30117C610B06}"/>
              </a:ext>
            </a:extLst>
          </p:cNvPr>
          <p:cNvSpPr/>
          <p:nvPr/>
        </p:nvSpPr>
        <p:spPr>
          <a:xfrm>
            <a:off x="9062019" y="3794234"/>
            <a:ext cx="722376" cy="35661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EA21658-2E6B-4448-B071-3F46D26D5CF4}"/>
              </a:ext>
            </a:extLst>
          </p:cNvPr>
          <p:cNvCxnSpPr/>
          <p:nvPr/>
        </p:nvCxnSpPr>
        <p:spPr>
          <a:xfrm flipV="1">
            <a:off x="7435911" y="4150850"/>
            <a:ext cx="0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A4E0B535-2ECB-3246-AB1A-6788CF0388DB}"/>
              </a:ext>
            </a:extLst>
          </p:cNvPr>
          <p:cNvCxnSpPr/>
          <p:nvPr/>
        </p:nvCxnSpPr>
        <p:spPr>
          <a:xfrm flipV="1">
            <a:off x="8429559" y="4150850"/>
            <a:ext cx="0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2E2B9BA-AD69-534B-901E-A1FC8D28539F}"/>
              </a:ext>
            </a:extLst>
          </p:cNvPr>
          <p:cNvCxnSpPr/>
          <p:nvPr/>
        </p:nvCxnSpPr>
        <p:spPr>
          <a:xfrm flipV="1">
            <a:off x="9423207" y="4150850"/>
            <a:ext cx="0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DB7A4CED-C157-9244-B52A-0DCB4F4A6498}"/>
              </a:ext>
            </a:extLst>
          </p:cNvPr>
          <p:cNvCxnSpPr>
            <a:cxnSpLocks/>
          </p:cNvCxnSpPr>
          <p:nvPr/>
        </p:nvCxnSpPr>
        <p:spPr>
          <a:xfrm flipV="1">
            <a:off x="7435911" y="4150850"/>
            <a:ext cx="993648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2E1D6918-AA17-3046-8818-82E76F194739}"/>
              </a:ext>
            </a:extLst>
          </p:cNvPr>
          <p:cNvCxnSpPr>
            <a:cxnSpLocks/>
          </p:cNvCxnSpPr>
          <p:nvPr/>
        </p:nvCxnSpPr>
        <p:spPr>
          <a:xfrm flipV="1">
            <a:off x="7435911" y="4150850"/>
            <a:ext cx="1987296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44DBD4AE-1FF5-0A4A-B22C-B2EBBD6E7213}"/>
              </a:ext>
            </a:extLst>
          </p:cNvPr>
          <p:cNvCxnSpPr>
            <a:cxnSpLocks/>
          </p:cNvCxnSpPr>
          <p:nvPr/>
        </p:nvCxnSpPr>
        <p:spPr>
          <a:xfrm flipH="1" flipV="1">
            <a:off x="7435911" y="4150850"/>
            <a:ext cx="993648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C2B56237-AFA7-704D-B292-4B578897705D}"/>
              </a:ext>
            </a:extLst>
          </p:cNvPr>
          <p:cNvCxnSpPr>
            <a:cxnSpLocks/>
          </p:cNvCxnSpPr>
          <p:nvPr/>
        </p:nvCxnSpPr>
        <p:spPr>
          <a:xfrm flipV="1">
            <a:off x="8429559" y="4150850"/>
            <a:ext cx="993648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938F50B6-0A69-4344-ABCD-52882C8F8FF6}"/>
              </a:ext>
            </a:extLst>
          </p:cNvPr>
          <p:cNvCxnSpPr>
            <a:cxnSpLocks/>
          </p:cNvCxnSpPr>
          <p:nvPr/>
        </p:nvCxnSpPr>
        <p:spPr>
          <a:xfrm flipH="1" flipV="1">
            <a:off x="7435911" y="4150850"/>
            <a:ext cx="1987296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590EF849-8590-E944-8661-05E10B5FD073}"/>
              </a:ext>
            </a:extLst>
          </p:cNvPr>
          <p:cNvCxnSpPr>
            <a:cxnSpLocks/>
          </p:cNvCxnSpPr>
          <p:nvPr/>
        </p:nvCxnSpPr>
        <p:spPr>
          <a:xfrm flipH="1" flipV="1">
            <a:off x="8429559" y="4150850"/>
            <a:ext cx="993648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>
            <a:extLst>
              <a:ext uri="{FF2B5EF4-FFF2-40B4-BE49-F238E27FC236}">
                <a16:creationId xmlns:a16="http://schemas.microsoft.com/office/drawing/2014/main" id="{A43F189F-9FF1-6C49-A643-F35F3FC448F6}"/>
              </a:ext>
            </a:extLst>
          </p:cNvPr>
          <p:cNvSpPr/>
          <p:nvPr/>
        </p:nvSpPr>
        <p:spPr>
          <a:xfrm>
            <a:off x="7074723" y="2934932"/>
            <a:ext cx="722376" cy="3566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15CE8A2-5BD1-1145-82EC-D9FF60DC782E}"/>
              </a:ext>
            </a:extLst>
          </p:cNvPr>
          <p:cNvSpPr/>
          <p:nvPr/>
        </p:nvSpPr>
        <p:spPr>
          <a:xfrm>
            <a:off x="8068371" y="2934932"/>
            <a:ext cx="722376" cy="3566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468D7E93-DCB2-2849-BFBC-5C13143D8391}"/>
              </a:ext>
            </a:extLst>
          </p:cNvPr>
          <p:cNvSpPr/>
          <p:nvPr/>
        </p:nvSpPr>
        <p:spPr>
          <a:xfrm>
            <a:off x="9062019" y="2934932"/>
            <a:ext cx="722376" cy="3566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BA27F429-3F43-ED41-849C-04426AEE9C7B}"/>
              </a:ext>
            </a:extLst>
          </p:cNvPr>
          <p:cNvCxnSpPr/>
          <p:nvPr/>
        </p:nvCxnSpPr>
        <p:spPr>
          <a:xfrm flipV="1">
            <a:off x="7435911" y="3291548"/>
            <a:ext cx="0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B7FE8E7C-CA9B-DF47-80C0-3DD5756A39F7}"/>
              </a:ext>
            </a:extLst>
          </p:cNvPr>
          <p:cNvCxnSpPr/>
          <p:nvPr/>
        </p:nvCxnSpPr>
        <p:spPr>
          <a:xfrm flipV="1">
            <a:off x="8429559" y="3291548"/>
            <a:ext cx="0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896631F-A906-A548-ACAE-F00D4B5FDBA2}"/>
              </a:ext>
            </a:extLst>
          </p:cNvPr>
          <p:cNvCxnSpPr/>
          <p:nvPr/>
        </p:nvCxnSpPr>
        <p:spPr>
          <a:xfrm flipV="1">
            <a:off x="9423207" y="3291548"/>
            <a:ext cx="0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ight Arrow 226">
            <a:extLst>
              <a:ext uri="{FF2B5EF4-FFF2-40B4-BE49-F238E27FC236}">
                <a16:creationId xmlns:a16="http://schemas.microsoft.com/office/drawing/2014/main" id="{E634398E-A193-8F4E-8991-E6709524DA8A}"/>
              </a:ext>
            </a:extLst>
          </p:cNvPr>
          <p:cNvSpPr/>
          <p:nvPr/>
        </p:nvSpPr>
        <p:spPr>
          <a:xfrm>
            <a:off x="9554270" y="4292699"/>
            <a:ext cx="731520" cy="278658"/>
          </a:xfrm>
          <a:prstGeom prst="rightArrow">
            <a:avLst>
              <a:gd name="adj1" fmla="val 24359"/>
              <a:gd name="adj2" fmla="val 5769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ight Arrow 227">
            <a:extLst>
              <a:ext uri="{FF2B5EF4-FFF2-40B4-BE49-F238E27FC236}">
                <a16:creationId xmlns:a16="http://schemas.microsoft.com/office/drawing/2014/main" id="{6C762E45-2ADB-9C4E-9623-BD8F32CF87B3}"/>
              </a:ext>
            </a:extLst>
          </p:cNvPr>
          <p:cNvSpPr/>
          <p:nvPr/>
        </p:nvSpPr>
        <p:spPr>
          <a:xfrm>
            <a:off x="9554270" y="3433163"/>
            <a:ext cx="731520" cy="278658"/>
          </a:xfrm>
          <a:prstGeom prst="rightArrow">
            <a:avLst>
              <a:gd name="adj1" fmla="val 24359"/>
              <a:gd name="adj2" fmla="val 5769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79064E5-9B00-094F-A15A-0966FCB188B0}"/>
              </a:ext>
            </a:extLst>
          </p:cNvPr>
          <p:cNvSpPr txBox="1"/>
          <p:nvPr/>
        </p:nvSpPr>
        <p:spPr>
          <a:xfrm>
            <a:off x="10416852" y="4210569"/>
            <a:ext cx="1154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Attention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9070E94-DD11-7E40-8B94-048CC6645DC7}"/>
              </a:ext>
            </a:extLst>
          </p:cNvPr>
          <p:cNvSpPr txBox="1"/>
          <p:nvPr/>
        </p:nvSpPr>
        <p:spPr>
          <a:xfrm>
            <a:off x="10416852" y="3343425"/>
            <a:ext cx="1648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Feed-Forward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9E12D39-5299-5E41-A182-2021C827B310}"/>
              </a:ext>
            </a:extLst>
          </p:cNvPr>
          <p:cNvSpPr/>
          <p:nvPr/>
        </p:nvSpPr>
        <p:spPr>
          <a:xfrm>
            <a:off x="2695817" y="3661964"/>
            <a:ext cx="2709672" cy="649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Transformer layer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D7F9049-A734-3A41-93DA-E0BD1E0C651A}"/>
              </a:ext>
            </a:extLst>
          </p:cNvPr>
          <p:cNvSpPr/>
          <p:nvPr/>
        </p:nvSpPr>
        <p:spPr>
          <a:xfrm>
            <a:off x="2695817" y="4744400"/>
            <a:ext cx="2709672" cy="649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Transformer layer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E91467C8-6072-C64E-B3E1-F99E8D8B72BC}"/>
              </a:ext>
            </a:extLst>
          </p:cNvPr>
          <p:cNvSpPr/>
          <p:nvPr/>
        </p:nvSpPr>
        <p:spPr>
          <a:xfrm>
            <a:off x="2661856" y="2564090"/>
            <a:ext cx="2709672" cy="6497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Transformer layer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4847AB0-3F6E-0E45-8F39-298A168E6D81}"/>
              </a:ext>
            </a:extLst>
          </p:cNvPr>
          <p:cNvSpPr txBox="1"/>
          <p:nvPr/>
        </p:nvSpPr>
        <p:spPr>
          <a:xfrm>
            <a:off x="700487" y="4356117"/>
            <a:ext cx="158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Layer 1 output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4D6791A-D6C4-6449-91FF-CB4EFA642240}"/>
              </a:ext>
            </a:extLst>
          </p:cNvPr>
          <p:cNvSpPr/>
          <p:nvPr/>
        </p:nvSpPr>
        <p:spPr>
          <a:xfrm>
            <a:off x="2289063" y="4432028"/>
            <a:ext cx="254961" cy="22150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70827D5-9B68-0F43-BC35-66D3C8E85E40}"/>
              </a:ext>
            </a:extLst>
          </p:cNvPr>
          <p:cNvSpPr txBox="1"/>
          <p:nvPr/>
        </p:nvSpPr>
        <p:spPr>
          <a:xfrm>
            <a:off x="700487" y="3264134"/>
            <a:ext cx="158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Layer 2 output</a:t>
            </a:r>
          </a:p>
        </p:txBody>
      </p:sp>
      <p:sp>
        <p:nvSpPr>
          <p:cNvPr id="164" name="Right Arrow 163">
            <a:extLst>
              <a:ext uri="{FF2B5EF4-FFF2-40B4-BE49-F238E27FC236}">
                <a16:creationId xmlns:a16="http://schemas.microsoft.com/office/drawing/2014/main" id="{C1CAF47D-5753-EC4C-8A3D-80E26ED78704}"/>
              </a:ext>
            </a:extLst>
          </p:cNvPr>
          <p:cNvSpPr/>
          <p:nvPr/>
        </p:nvSpPr>
        <p:spPr>
          <a:xfrm>
            <a:off x="2289063" y="3340045"/>
            <a:ext cx="254961" cy="22150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02A48FF-53A1-4E42-9221-6D68230E3E1B}"/>
              </a:ext>
            </a:extLst>
          </p:cNvPr>
          <p:cNvSpPr txBox="1"/>
          <p:nvPr/>
        </p:nvSpPr>
        <p:spPr>
          <a:xfrm>
            <a:off x="7739594" y="5158857"/>
            <a:ext cx="1379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Layer Input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3498479-9819-5A40-970E-688E404FE6FE}"/>
              </a:ext>
            </a:extLst>
          </p:cNvPr>
          <p:cNvSpPr txBox="1"/>
          <p:nvPr/>
        </p:nvSpPr>
        <p:spPr>
          <a:xfrm>
            <a:off x="7650179" y="2385032"/>
            <a:ext cx="155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Layer Output</a:t>
            </a:r>
          </a:p>
        </p:txBody>
      </p:sp>
    </p:spTree>
    <p:extLst>
      <p:ext uri="{BB962C8B-B14F-4D97-AF65-F5344CB8AC3E}">
        <p14:creationId xmlns:p14="http://schemas.microsoft.com/office/powerpoint/2010/main" val="12760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14" grpId="0" animBg="1"/>
      <p:bldP spid="215" grpId="0" animBg="1"/>
      <p:bldP spid="216" grpId="0" animBg="1"/>
      <p:bldP spid="227" grpId="0" animBg="1"/>
      <p:bldP spid="228" grpId="0" animBg="1"/>
      <p:bldP spid="229" grpId="0"/>
      <p:bldP spid="230" grpId="0"/>
      <p:bldP spid="165" grpId="0"/>
      <p:bldP spid="16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6B2D-1A92-B542-A403-8246AA9C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Linformer</a:t>
            </a:r>
            <a:r>
              <a:rPr lang="en-US" sz="1000" dirty="0"/>
              <a:t>[11]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07F336-FBCF-554F-8469-9C2143192F31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3087962"/>
          <a:ext cx="2724912" cy="22250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454152">
                  <a:extLst>
                    <a:ext uri="{9D8B030D-6E8A-4147-A177-3AD203B41FA5}">
                      <a16:colId xmlns:a16="http://schemas.microsoft.com/office/drawing/2014/main" val="2787222034"/>
                    </a:ext>
                  </a:extLst>
                </a:gridCol>
                <a:gridCol w="454152">
                  <a:extLst>
                    <a:ext uri="{9D8B030D-6E8A-4147-A177-3AD203B41FA5}">
                      <a16:colId xmlns:a16="http://schemas.microsoft.com/office/drawing/2014/main" val="3491585184"/>
                    </a:ext>
                  </a:extLst>
                </a:gridCol>
                <a:gridCol w="454152">
                  <a:extLst>
                    <a:ext uri="{9D8B030D-6E8A-4147-A177-3AD203B41FA5}">
                      <a16:colId xmlns:a16="http://schemas.microsoft.com/office/drawing/2014/main" val="2984497664"/>
                    </a:ext>
                  </a:extLst>
                </a:gridCol>
                <a:gridCol w="454152">
                  <a:extLst>
                    <a:ext uri="{9D8B030D-6E8A-4147-A177-3AD203B41FA5}">
                      <a16:colId xmlns:a16="http://schemas.microsoft.com/office/drawing/2014/main" val="3592382017"/>
                    </a:ext>
                  </a:extLst>
                </a:gridCol>
                <a:gridCol w="454152">
                  <a:extLst>
                    <a:ext uri="{9D8B030D-6E8A-4147-A177-3AD203B41FA5}">
                      <a16:colId xmlns:a16="http://schemas.microsoft.com/office/drawing/2014/main" val="3211062717"/>
                    </a:ext>
                  </a:extLst>
                </a:gridCol>
                <a:gridCol w="454152">
                  <a:extLst>
                    <a:ext uri="{9D8B030D-6E8A-4147-A177-3AD203B41FA5}">
                      <a16:colId xmlns:a16="http://schemas.microsoft.com/office/drawing/2014/main" val="1139799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58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11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91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96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44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7041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6A2A9D0-A3B3-7647-96BE-6A3DA92B75F4}"/>
              </a:ext>
            </a:extLst>
          </p:cNvPr>
          <p:cNvSpPr/>
          <p:nvPr/>
        </p:nvSpPr>
        <p:spPr>
          <a:xfrm>
            <a:off x="1371600" y="4206240"/>
            <a:ext cx="2724912" cy="110676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7D16B-1C76-BC4F-88F8-159434624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274" y="3429000"/>
            <a:ext cx="4991100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65A79F-0D65-1E44-99EB-5D3B780A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374" y="3429000"/>
            <a:ext cx="128270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494CE-B6FB-E54C-8258-2D348B97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310" y="5614162"/>
            <a:ext cx="4102100" cy="622300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E17EA5AD-1D4B-B340-BC95-DAD47FA58237}"/>
              </a:ext>
            </a:extLst>
          </p:cNvPr>
          <p:cNvSpPr/>
          <p:nvPr/>
        </p:nvSpPr>
        <p:spPr>
          <a:xfrm rot="16200000">
            <a:off x="2490988" y="4297566"/>
            <a:ext cx="486140" cy="2724912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293710-1086-BA47-8ACB-3D2362FABAB8}"/>
                  </a:ext>
                </a:extLst>
              </p:cNvPr>
              <p:cNvSpPr txBox="1"/>
              <p:nvPr/>
            </p:nvSpPr>
            <p:spPr>
              <a:xfrm>
                <a:off x="1960158" y="6007041"/>
                <a:ext cx="15477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𝐶𝑜𝑙𝑢𝑚𝑛𝑠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293710-1086-BA47-8ACB-3D2362FAB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158" y="6007041"/>
                <a:ext cx="1547796" cy="276999"/>
              </a:xfrm>
              <a:prstGeom prst="rect">
                <a:avLst/>
              </a:prstGeom>
              <a:blipFill>
                <a:blip r:embed="rId5"/>
                <a:stretch>
                  <a:fillRect r="-81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24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44724-DD9C-7440-AA23-6E033516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182" y="1399892"/>
            <a:ext cx="2901636" cy="763886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A8D736DE-73F5-1A4B-92D6-5EE523BA1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657" y="2776917"/>
            <a:ext cx="1905000" cy="1905000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D0E690D8-5DBB-2542-AF14-2933507F8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940" y="2776917"/>
            <a:ext cx="19050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6F4D26-B885-7548-8F58-5D1F7712F9D1}"/>
              </a:ext>
            </a:extLst>
          </p:cNvPr>
          <p:cNvSpPr txBox="1"/>
          <p:nvPr/>
        </p:nvSpPr>
        <p:spPr>
          <a:xfrm>
            <a:off x="1221130" y="4909383"/>
            <a:ext cx="4417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Paper: </a:t>
            </a:r>
            <a:r>
              <a:rPr lang="en-US" sz="1600" dirty="0"/>
              <a:t>https://</a:t>
            </a:r>
            <a:r>
              <a:rPr lang="en-US" sz="1600" dirty="0" err="1"/>
              <a:t>arxiv.org</a:t>
            </a:r>
            <a:r>
              <a:rPr lang="en-US" sz="1600" dirty="0"/>
              <a:t>/pdf/2010.02399.pdf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215F2-1402-1D44-A09B-D45327714885}"/>
              </a:ext>
            </a:extLst>
          </p:cNvPr>
          <p:cNvSpPr txBox="1"/>
          <p:nvPr/>
        </p:nvSpPr>
        <p:spPr>
          <a:xfrm>
            <a:off x="6643773" y="4909384"/>
            <a:ext cx="5495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Code: </a:t>
            </a: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/ameet-1997/</a:t>
            </a:r>
            <a:r>
              <a:rPr lang="en-US" sz="1600" dirty="0" err="1"/>
              <a:t>AttentionGuidance</a:t>
            </a:r>
            <a:endParaRPr lang="en-US" sz="1600" dirty="0"/>
          </a:p>
        </p:txBody>
      </p:sp>
      <p:pic>
        <p:nvPicPr>
          <p:cNvPr id="10" name="Picture 9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28EB2DA3-D627-864D-B1DD-87DE36BEA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8940" y="279262"/>
            <a:ext cx="1905000" cy="18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37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D5955-469F-DB41-B9B9-C7A7D8B7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0C44F-BFB8-2D4B-8177-FD17437C4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[1] </a:t>
            </a:r>
            <a:r>
              <a:rPr lang="en-US" dirty="0" err="1"/>
              <a:t>Kovaleva</a:t>
            </a:r>
            <a:r>
              <a:rPr lang="en-US" dirty="0"/>
              <a:t>, O., Romanov, A., Rogers, A. and </a:t>
            </a:r>
            <a:r>
              <a:rPr lang="en-US" dirty="0" err="1"/>
              <a:t>Rumshisky</a:t>
            </a:r>
            <a:r>
              <a:rPr lang="en-US" dirty="0"/>
              <a:t>, A., 2019. Revealing the dark secrets of BERT. </a:t>
            </a:r>
            <a:r>
              <a:rPr lang="en-US" i="1" dirty="0" err="1"/>
              <a:t>arXiv</a:t>
            </a:r>
            <a:r>
              <a:rPr lang="en-US" i="1" dirty="0"/>
              <a:t> preprint arXiv:1908.08593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[2] Cruz, J.C.B. and Cheng, C., 2019. Evaluating language model finetuning techniques for low-resource languages. </a:t>
            </a:r>
            <a:r>
              <a:rPr lang="en-US" i="1" dirty="0" err="1"/>
              <a:t>arXiv</a:t>
            </a:r>
            <a:r>
              <a:rPr lang="en-US" i="1" dirty="0"/>
              <a:t> preprint arXiv:1907.00409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[3] Strassel, S. and Tracey, J., 2016, May. Lorelei language packs: Data, tools, and resources for technology development in low resource languages. In </a:t>
            </a:r>
            <a:r>
              <a:rPr lang="en-US" i="1" dirty="0"/>
              <a:t>Proceedings of the Tenth International Conference on Language Resources and Evaluation (LREC'16)</a:t>
            </a:r>
            <a:r>
              <a:rPr lang="en-US" dirty="0"/>
              <a:t>(pp. 3273-3280).</a:t>
            </a:r>
          </a:p>
          <a:p>
            <a:pPr marL="0" indent="0">
              <a:buNone/>
            </a:pPr>
            <a:r>
              <a:rPr lang="en-US" dirty="0"/>
              <a:t>[4] Liu, Y., Ott, M., Goyal, N., Du, J., Joshi, M., Chen, D., Levy, O., Lewis, M., </a:t>
            </a:r>
            <a:r>
              <a:rPr lang="en-US" dirty="0" err="1"/>
              <a:t>Zettlemoyer</a:t>
            </a:r>
            <a:r>
              <a:rPr lang="en-US" dirty="0"/>
              <a:t>, L. and </a:t>
            </a:r>
            <a:r>
              <a:rPr lang="en-US" dirty="0" err="1"/>
              <a:t>Stoyanov</a:t>
            </a:r>
            <a:r>
              <a:rPr lang="en-US" dirty="0"/>
              <a:t>, V., 2019. Roberta: A robustly optimized </a:t>
            </a:r>
            <a:r>
              <a:rPr lang="en-US" dirty="0" err="1"/>
              <a:t>bert</a:t>
            </a:r>
            <a:r>
              <a:rPr lang="en-US" dirty="0"/>
              <a:t> pretraining approach. </a:t>
            </a:r>
            <a:r>
              <a:rPr lang="en-US" i="1" dirty="0" err="1"/>
              <a:t>arXiv</a:t>
            </a:r>
            <a:r>
              <a:rPr lang="en-US" i="1" dirty="0"/>
              <a:t> preprint arXiv:1907.11692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245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ADE2B-612E-1B40-A078-9A6B8D2E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5C0CE-06CB-2644-B9A7-62578453A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[5] Clark, K., Luong, M.T., Le, Q.V. and Manning, C.D., 2020. Electra: Pre-training text encoders as discriminators rather than generators. </a:t>
            </a:r>
            <a:r>
              <a:rPr lang="en-US" i="1" dirty="0" err="1"/>
              <a:t>arXiv</a:t>
            </a:r>
            <a:r>
              <a:rPr lang="en-US" i="1" dirty="0"/>
              <a:t> preprint arXiv:2003.10555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[6] Radford, A., Wu, J., Child, R., Luan, D., </a:t>
            </a:r>
            <a:r>
              <a:rPr lang="en-US" dirty="0" err="1"/>
              <a:t>Amodei</a:t>
            </a:r>
            <a:r>
              <a:rPr lang="en-US" dirty="0"/>
              <a:t>, D. and </a:t>
            </a:r>
            <a:r>
              <a:rPr lang="en-US" dirty="0" err="1"/>
              <a:t>Sutskever</a:t>
            </a:r>
            <a:r>
              <a:rPr lang="en-US" dirty="0"/>
              <a:t>, I., 2019. Language models are unsupervised multitask learners. </a:t>
            </a:r>
            <a:r>
              <a:rPr lang="en-US" i="1" dirty="0" err="1"/>
              <a:t>OpenAI</a:t>
            </a:r>
            <a:r>
              <a:rPr lang="en-US" i="1" dirty="0"/>
              <a:t> Blog</a:t>
            </a:r>
            <a:r>
              <a:rPr lang="en-US" dirty="0"/>
              <a:t>, </a:t>
            </a:r>
            <a:r>
              <a:rPr lang="en-US" i="1" dirty="0"/>
              <a:t>1</a:t>
            </a:r>
            <a:r>
              <a:rPr lang="en-US" dirty="0"/>
              <a:t>(8), p.9.</a:t>
            </a:r>
          </a:p>
          <a:p>
            <a:pPr marL="0" indent="0">
              <a:buNone/>
            </a:pPr>
            <a:r>
              <a:rPr lang="en-US" dirty="0"/>
              <a:t>[7] Clark, K., Khandelwal, U., Levy, O. and Manning, C.D., 2019. What does </a:t>
            </a:r>
            <a:r>
              <a:rPr lang="en-US" dirty="0" err="1"/>
              <a:t>bert</a:t>
            </a:r>
            <a:r>
              <a:rPr lang="en-US" dirty="0"/>
              <a:t> look at? an analysis of </a:t>
            </a:r>
            <a:r>
              <a:rPr lang="en-US" dirty="0" err="1"/>
              <a:t>bert's</a:t>
            </a:r>
            <a:r>
              <a:rPr lang="en-US" dirty="0"/>
              <a:t> attention. </a:t>
            </a:r>
            <a:r>
              <a:rPr lang="en-US" i="1" dirty="0" err="1"/>
              <a:t>arXiv</a:t>
            </a:r>
            <a:r>
              <a:rPr lang="en-US" i="1" dirty="0"/>
              <a:t> preprint arXiv:1906.04341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[8] Lin, Y., Tan, Y.C. and Frank, R., 2019. Open Sesame: Getting Inside BERT's Linguistic Knowledge. </a:t>
            </a:r>
            <a:r>
              <a:rPr lang="en-US" i="1" dirty="0" err="1"/>
              <a:t>arXiv</a:t>
            </a:r>
            <a:r>
              <a:rPr lang="en-US" i="1" dirty="0"/>
              <a:t> preprint arXiv:1906.01698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[9] Tay, Y., </a:t>
            </a:r>
            <a:r>
              <a:rPr lang="en-US" dirty="0" err="1"/>
              <a:t>Bahri</a:t>
            </a:r>
            <a:r>
              <a:rPr lang="en-US" dirty="0"/>
              <a:t>, D., Metzler, D., Juan, D.C., Zhao, Z. and Zheng, C., 2020. Synthesizer: Rethinking Self-Attention in Transformer Models. </a:t>
            </a:r>
            <a:r>
              <a:rPr lang="en-US" i="1" dirty="0" err="1"/>
              <a:t>arXiv</a:t>
            </a:r>
            <a:r>
              <a:rPr lang="en-US" i="1" dirty="0"/>
              <a:t> preprint arXiv:2005.00743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7359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E942-3253-8144-8217-F1814DC2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43F3-84A6-8F45-9A62-855B4D2FF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[10] </a:t>
            </a:r>
            <a:r>
              <a:rPr lang="en-US" dirty="0" err="1"/>
              <a:t>Beltagy</a:t>
            </a:r>
            <a:r>
              <a:rPr lang="en-US" dirty="0"/>
              <a:t>, I., Peters, M.E. and Cohan, A., 2020. Longformer: The long-document transformer. </a:t>
            </a:r>
            <a:r>
              <a:rPr lang="en-US" i="1" dirty="0" err="1"/>
              <a:t>arXiv</a:t>
            </a:r>
            <a:r>
              <a:rPr lang="en-US" i="1" dirty="0"/>
              <a:t> preprint arXiv:2004.05150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[11] Wang, S., Li, B., </a:t>
            </a:r>
            <a:r>
              <a:rPr lang="en-US" dirty="0" err="1"/>
              <a:t>Khabsa</a:t>
            </a:r>
            <a:r>
              <a:rPr lang="en-US" dirty="0"/>
              <a:t>, M., Fang, H. and Ma, H., 2020. Linformer: Self-Attention with Linear Complexity. </a:t>
            </a:r>
            <a:r>
              <a:rPr lang="en-US" i="1" dirty="0" err="1"/>
              <a:t>arXiv</a:t>
            </a:r>
            <a:r>
              <a:rPr lang="en-US" i="1" dirty="0"/>
              <a:t> preprint arXiv:2006.04768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809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73A8-2737-1E43-891A-2F4FF592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Preliminaries: Self-Attention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1DE7B0CA-A670-5E41-B68B-FD9ED1B39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08" y="1600200"/>
            <a:ext cx="3479800" cy="45720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B592B570-108E-AD4B-B89A-63742B9258C6}"/>
              </a:ext>
            </a:extLst>
          </p:cNvPr>
          <p:cNvSpPr/>
          <p:nvPr/>
        </p:nvSpPr>
        <p:spPr>
          <a:xfrm>
            <a:off x="4440518" y="3607542"/>
            <a:ext cx="731520" cy="278658"/>
          </a:xfrm>
          <a:prstGeom prst="rightArrow">
            <a:avLst>
              <a:gd name="adj1" fmla="val 24359"/>
              <a:gd name="adj2" fmla="val 5769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968725-6136-B947-A9A9-22EDCC8E69A7}"/>
              </a:ext>
            </a:extLst>
          </p:cNvPr>
          <p:cNvSpPr/>
          <p:nvPr/>
        </p:nvSpPr>
        <p:spPr>
          <a:xfrm>
            <a:off x="5452872" y="4000266"/>
            <a:ext cx="722376" cy="3566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4C289D-835B-BE44-A0B4-F44ED0E4FD6F}"/>
              </a:ext>
            </a:extLst>
          </p:cNvPr>
          <p:cNvSpPr/>
          <p:nvPr/>
        </p:nvSpPr>
        <p:spPr>
          <a:xfrm>
            <a:off x="6446520" y="4000266"/>
            <a:ext cx="722376" cy="3566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942298D-216C-4640-BC16-CDEDEF49328E}"/>
              </a:ext>
            </a:extLst>
          </p:cNvPr>
          <p:cNvSpPr/>
          <p:nvPr/>
        </p:nvSpPr>
        <p:spPr>
          <a:xfrm>
            <a:off x="7440168" y="4000266"/>
            <a:ext cx="722376" cy="35661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C242B9D-2466-FD4E-8191-F06D7A55F5E2}"/>
              </a:ext>
            </a:extLst>
          </p:cNvPr>
          <p:cNvSpPr/>
          <p:nvPr/>
        </p:nvSpPr>
        <p:spPr>
          <a:xfrm>
            <a:off x="5452872" y="3140964"/>
            <a:ext cx="722376" cy="35661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228BD7-7000-4247-AACD-C96350C6E686}"/>
              </a:ext>
            </a:extLst>
          </p:cNvPr>
          <p:cNvSpPr/>
          <p:nvPr/>
        </p:nvSpPr>
        <p:spPr>
          <a:xfrm>
            <a:off x="6446520" y="3140964"/>
            <a:ext cx="722376" cy="35661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4AC42CE-4DA9-A44E-980B-767EDF42D2C0}"/>
              </a:ext>
            </a:extLst>
          </p:cNvPr>
          <p:cNvSpPr/>
          <p:nvPr/>
        </p:nvSpPr>
        <p:spPr>
          <a:xfrm>
            <a:off x="7440168" y="3140964"/>
            <a:ext cx="722376" cy="35661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AC89758-7D3E-9541-82A9-0AD3461ECEF6}"/>
              </a:ext>
            </a:extLst>
          </p:cNvPr>
          <p:cNvCxnSpPr/>
          <p:nvPr/>
        </p:nvCxnSpPr>
        <p:spPr>
          <a:xfrm flipV="1">
            <a:off x="5814060" y="3497580"/>
            <a:ext cx="0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5C84891-48F0-D548-B9F5-C89476311924}"/>
              </a:ext>
            </a:extLst>
          </p:cNvPr>
          <p:cNvCxnSpPr/>
          <p:nvPr/>
        </p:nvCxnSpPr>
        <p:spPr>
          <a:xfrm flipV="1">
            <a:off x="6807708" y="3497580"/>
            <a:ext cx="0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F7F3E0-CD60-CB48-855C-F683026B2E57}"/>
              </a:ext>
            </a:extLst>
          </p:cNvPr>
          <p:cNvCxnSpPr/>
          <p:nvPr/>
        </p:nvCxnSpPr>
        <p:spPr>
          <a:xfrm flipV="1">
            <a:off x="7801356" y="3497580"/>
            <a:ext cx="0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825E007-8859-5840-B352-FB87ABFBC993}"/>
              </a:ext>
            </a:extLst>
          </p:cNvPr>
          <p:cNvCxnSpPr>
            <a:cxnSpLocks/>
          </p:cNvCxnSpPr>
          <p:nvPr/>
        </p:nvCxnSpPr>
        <p:spPr>
          <a:xfrm flipV="1">
            <a:off x="5814060" y="3497580"/>
            <a:ext cx="993648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CDD3A9D-5DBC-5243-AD2E-0C7D2B75E2D3}"/>
              </a:ext>
            </a:extLst>
          </p:cNvPr>
          <p:cNvCxnSpPr>
            <a:cxnSpLocks/>
          </p:cNvCxnSpPr>
          <p:nvPr/>
        </p:nvCxnSpPr>
        <p:spPr>
          <a:xfrm flipV="1">
            <a:off x="5814060" y="3497580"/>
            <a:ext cx="1987296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A9EBE9-344E-B34A-ABA1-9E2FF2D9F970}"/>
              </a:ext>
            </a:extLst>
          </p:cNvPr>
          <p:cNvCxnSpPr>
            <a:cxnSpLocks/>
          </p:cNvCxnSpPr>
          <p:nvPr/>
        </p:nvCxnSpPr>
        <p:spPr>
          <a:xfrm flipH="1" flipV="1">
            <a:off x="5814060" y="3497580"/>
            <a:ext cx="993648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96F0007-B76D-544E-9DF0-DF7FD23B61A2}"/>
              </a:ext>
            </a:extLst>
          </p:cNvPr>
          <p:cNvCxnSpPr>
            <a:cxnSpLocks/>
          </p:cNvCxnSpPr>
          <p:nvPr/>
        </p:nvCxnSpPr>
        <p:spPr>
          <a:xfrm flipV="1">
            <a:off x="6807708" y="3497580"/>
            <a:ext cx="993648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2DF1D2-54E1-F143-9D47-A2AECB2EC9DD}"/>
              </a:ext>
            </a:extLst>
          </p:cNvPr>
          <p:cNvCxnSpPr>
            <a:cxnSpLocks/>
          </p:cNvCxnSpPr>
          <p:nvPr/>
        </p:nvCxnSpPr>
        <p:spPr>
          <a:xfrm flipH="1" flipV="1">
            <a:off x="5814060" y="3497580"/>
            <a:ext cx="1987296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6C6C916-B34A-8341-B3E1-E3B923A6D1AD}"/>
              </a:ext>
            </a:extLst>
          </p:cNvPr>
          <p:cNvCxnSpPr>
            <a:cxnSpLocks/>
          </p:cNvCxnSpPr>
          <p:nvPr/>
        </p:nvCxnSpPr>
        <p:spPr>
          <a:xfrm flipH="1" flipV="1">
            <a:off x="6807708" y="3497580"/>
            <a:ext cx="993648" cy="5026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>
            <a:extLst>
              <a:ext uri="{FF2B5EF4-FFF2-40B4-BE49-F238E27FC236}">
                <a16:creationId xmlns:a16="http://schemas.microsoft.com/office/drawing/2014/main" id="{C8824939-FCB4-A744-AB9D-D83A4FBD370A}"/>
              </a:ext>
            </a:extLst>
          </p:cNvPr>
          <p:cNvSpPr/>
          <p:nvPr/>
        </p:nvSpPr>
        <p:spPr>
          <a:xfrm>
            <a:off x="8429243" y="3607542"/>
            <a:ext cx="731520" cy="278658"/>
          </a:xfrm>
          <a:prstGeom prst="rightArrow">
            <a:avLst>
              <a:gd name="adj1" fmla="val 24359"/>
              <a:gd name="adj2" fmla="val 5769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01D9998-1163-F145-94FF-C494BD5FCEA1}"/>
              </a:ext>
            </a:extLst>
          </p:cNvPr>
          <p:cNvSpPr txBox="1"/>
          <p:nvPr/>
        </p:nvSpPr>
        <p:spPr>
          <a:xfrm>
            <a:off x="5550408" y="256032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21E629-D7EF-6247-9DD5-739569B63AD0}"/>
              </a:ext>
            </a:extLst>
          </p:cNvPr>
          <p:cNvSpPr txBox="1"/>
          <p:nvPr/>
        </p:nvSpPr>
        <p:spPr>
          <a:xfrm>
            <a:off x="6583127" y="256032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886EDA-4601-9049-8109-A14C1886F1F1}"/>
              </a:ext>
            </a:extLst>
          </p:cNvPr>
          <p:cNvSpPr txBox="1"/>
          <p:nvPr/>
        </p:nvSpPr>
        <p:spPr>
          <a:xfrm>
            <a:off x="7576775" y="256032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O3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B400A32D-47DF-1744-8454-6CB07F355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684817"/>
              </p:ext>
            </p:extLst>
          </p:nvPr>
        </p:nvGraphicFramePr>
        <p:xfrm>
          <a:off x="9788649" y="3140964"/>
          <a:ext cx="1903479" cy="1427229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634493">
                  <a:extLst>
                    <a:ext uri="{9D8B030D-6E8A-4147-A177-3AD203B41FA5}">
                      <a16:colId xmlns:a16="http://schemas.microsoft.com/office/drawing/2014/main" val="2622916131"/>
                    </a:ext>
                  </a:extLst>
                </a:gridCol>
                <a:gridCol w="634493">
                  <a:extLst>
                    <a:ext uri="{9D8B030D-6E8A-4147-A177-3AD203B41FA5}">
                      <a16:colId xmlns:a16="http://schemas.microsoft.com/office/drawing/2014/main" val="4211691775"/>
                    </a:ext>
                  </a:extLst>
                </a:gridCol>
                <a:gridCol w="634493">
                  <a:extLst>
                    <a:ext uri="{9D8B030D-6E8A-4147-A177-3AD203B41FA5}">
                      <a16:colId xmlns:a16="http://schemas.microsoft.com/office/drawing/2014/main" val="609075499"/>
                    </a:ext>
                  </a:extLst>
                </a:gridCol>
              </a:tblGrid>
              <a:tr h="475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544957"/>
                  </a:ext>
                </a:extLst>
              </a:tr>
              <a:tr h="4757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061194"/>
                  </a:ext>
                </a:extLst>
              </a:tr>
              <a:tr h="4757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201963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11A68B1A-B387-394B-A6AA-ED2947E16440}"/>
              </a:ext>
            </a:extLst>
          </p:cNvPr>
          <p:cNvSpPr txBox="1"/>
          <p:nvPr/>
        </p:nvSpPr>
        <p:spPr>
          <a:xfrm>
            <a:off x="9339486" y="3227397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6A31BB0-36CD-544F-B1C4-1AE379B0A21B}"/>
              </a:ext>
            </a:extLst>
          </p:cNvPr>
          <p:cNvSpPr txBox="1"/>
          <p:nvPr/>
        </p:nvSpPr>
        <p:spPr>
          <a:xfrm>
            <a:off x="9339486" y="3669912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A3D146-AC64-7C48-88EC-2F473A293E5C}"/>
              </a:ext>
            </a:extLst>
          </p:cNvPr>
          <p:cNvSpPr txBox="1"/>
          <p:nvPr/>
        </p:nvSpPr>
        <p:spPr>
          <a:xfrm>
            <a:off x="9339486" y="4112427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17BD787-8034-9E45-AD53-03A5FE73358C}"/>
              </a:ext>
            </a:extLst>
          </p:cNvPr>
          <p:cNvSpPr txBox="1"/>
          <p:nvPr/>
        </p:nvSpPr>
        <p:spPr>
          <a:xfrm>
            <a:off x="5605272" y="4480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216772-CDDE-6741-B181-3733F55A2938}"/>
              </a:ext>
            </a:extLst>
          </p:cNvPr>
          <p:cNvSpPr txBox="1"/>
          <p:nvPr/>
        </p:nvSpPr>
        <p:spPr>
          <a:xfrm>
            <a:off x="6637991" y="4480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268BC3-7DB0-C344-B357-FDBD17B1470C}"/>
              </a:ext>
            </a:extLst>
          </p:cNvPr>
          <p:cNvSpPr txBox="1"/>
          <p:nvPr/>
        </p:nvSpPr>
        <p:spPr>
          <a:xfrm>
            <a:off x="7631639" y="44800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E83626-27A7-DB45-A35D-A2DC880391B4}"/>
              </a:ext>
            </a:extLst>
          </p:cNvPr>
          <p:cNvSpPr txBox="1"/>
          <p:nvPr/>
        </p:nvSpPr>
        <p:spPr>
          <a:xfrm>
            <a:off x="9857885" y="277163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FFB6C6-3B98-4542-B199-22FC090A0B87}"/>
              </a:ext>
            </a:extLst>
          </p:cNvPr>
          <p:cNvSpPr txBox="1"/>
          <p:nvPr/>
        </p:nvSpPr>
        <p:spPr>
          <a:xfrm>
            <a:off x="10535503" y="277163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5AE088-5490-094F-BCAA-ED6CED606112}"/>
              </a:ext>
            </a:extLst>
          </p:cNvPr>
          <p:cNvSpPr txBox="1"/>
          <p:nvPr/>
        </p:nvSpPr>
        <p:spPr>
          <a:xfrm>
            <a:off x="11190651" y="277341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5F8ADA3-DB32-AA4E-AA1F-463CCD03908C}"/>
              </a:ext>
            </a:extLst>
          </p:cNvPr>
          <p:cNvSpPr txBox="1"/>
          <p:nvPr/>
        </p:nvSpPr>
        <p:spPr>
          <a:xfrm>
            <a:off x="5481640" y="5126091"/>
            <a:ext cx="266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A single attention-head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2823F0E-33EC-9641-8DFD-EA5365D1CA71}"/>
              </a:ext>
            </a:extLst>
          </p:cNvPr>
          <p:cNvSpPr txBox="1"/>
          <p:nvPr/>
        </p:nvSpPr>
        <p:spPr>
          <a:xfrm>
            <a:off x="9872122" y="3234945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0.4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F31181-D6FB-6D4B-8891-D6379DB43E38}"/>
              </a:ext>
            </a:extLst>
          </p:cNvPr>
          <p:cNvSpPr txBox="1"/>
          <p:nvPr/>
        </p:nvSpPr>
        <p:spPr>
          <a:xfrm>
            <a:off x="10498656" y="3234944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0.3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6178BD1-040B-6D46-8284-EDD5383043DA}"/>
              </a:ext>
            </a:extLst>
          </p:cNvPr>
          <p:cNvSpPr txBox="1"/>
          <p:nvPr/>
        </p:nvSpPr>
        <p:spPr>
          <a:xfrm>
            <a:off x="11158591" y="3232515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0.3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E85C5A-6439-954D-9F5A-5FBC532C7AC1}"/>
              </a:ext>
            </a:extLst>
          </p:cNvPr>
          <p:cNvSpPr txBox="1"/>
          <p:nvPr/>
        </p:nvSpPr>
        <p:spPr>
          <a:xfrm>
            <a:off x="9872122" y="3697114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0.8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778BCA5-4632-274C-AE99-77C562A26892}"/>
              </a:ext>
            </a:extLst>
          </p:cNvPr>
          <p:cNvSpPr txBox="1"/>
          <p:nvPr/>
        </p:nvSpPr>
        <p:spPr>
          <a:xfrm>
            <a:off x="10498656" y="3697113"/>
            <a:ext cx="434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0.1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97FF0A-14D4-0E47-9D04-73B2B7547009}"/>
              </a:ext>
            </a:extLst>
          </p:cNvPr>
          <p:cNvSpPr txBox="1"/>
          <p:nvPr/>
        </p:nvSpPr>
        <p:spPr>
          <a:xfrm>
            <a:off x="11158591" y="3694684"/>
            <a:ext cx="434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0.1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B98CFF2-ABE8-AE45-8A0A-DEC9053C68DF}"/>
              </a:ext>
            </a:extLst>
          </p:cNvPr>
          <p:cNvSpPr txBox="1"/>
          <p:nvPr/>
        </p:nvSpPr>
        <p:spPr>
          <a:xfrm>
            <a:off x="9881175" y="4156335"/>
            <a:ext cx="439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1.0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EE803B-6909-F14D-AC58-61530521D7E2}"/>
              </a:ext>
            </a:extLst>
          </p:cNvPr>
          <p:cNvSpPr txBox="1"/>
          <p:nvPr/>
        </p:nvSpPr>
        <p:spPr>
          <a:xfrm>
            <a:off x="10507709" y="4156334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0.0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A58CD74-018E-974C-AC99-D8CCFF242933}"/>
              </a:ext>
            </a:extLst>
          </p:cNvPr>
          <p:cNvSpPr txBox="1"/>
          <p:nvPr/>
        </p:nvSpPr>
        <p:spPr>
          <a:xfrm>
            <a:off x="11167644" y="4153905"/>
            <a:ext cx="44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0.0</a:t>
            </a:r>
          </a:p>
        </p:txBody>
      </p:sp>
    </p:spTree>
    <p:extLst>
      <p:ext uri="{BB962C8B-B14F-4D97-AF65-F5344CB8AC3E}">
        <p14:creationId xmlns:p14="http://schemas.microsoft.com/office/powerpoint/2010/main" val="31829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9" grpId="0" animBg="1"/>
      <p:bldP spid="50" grpId="0"/>
      <p:bldP spid="51" grpId="0"/>
      <p:bldP spid="52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4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6438D-DAFB-C948-9017-07C5E1A9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Observation: Structure in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EBA6A-720C-AC47-B4C5-E768BFFDC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4813"/>
            <a:ext cx="9601200" cy="3581400"/>
          </a:xfrm>
        </p:spPr>
        <p:txBody>
          <a:bodyPr>
            <a:noAutofit/>
          </a:bodyPr>
          <a:lstStyle/>
          <a:p>
            <a:pPr>
              <a:spcBef>
                <a:spcPts val="400"/>
              </a:spcBef>
            </a:pPr>
            <a:r>
              <a:rPr lang="en-US" sz="2400" dirty="0"/>
              <a:t>Attention heads tend to have structure that is not linguistically motivated [1]</a:t>
            </a:r>
          </a:p>
          <a:p>
            <a:pPr marL="0" indent="0">
              <a:spcBef>
                <a:spcPts val="400"/>
              </a:spcBef>
              <a:buNone/>
            </a:pPr>
            <a:endParaRPr lang="en-US" sz="2400" dirty="0"/>
          </a:p>
          <a:p>
            <a:pPr>
              <a:spcBef>
                <a:spcPts val="400"/>
              </a:spcBef>
            </a:pPr>
            <a:r>
              <a:rPr lang="en-US" sz="2400" dirty="0"/>
              <a:t>Most of the attention is paid to adjacent tokens and model delimiters ([CLS], [SEP]) [1]</a:t>
            </a:r>
          </a:p>
          <a:p>
            <a:pPr marL="0" indent="0">
              <a:spcBef>
                <a:spcPts val="400"/>
              </a:spcBef>
              <a:buNone/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400" dirty="0"/>
              <a:t>This structure is oblivious to the language used for pre-training</a:t>
            </a:r>
          </a:p>
          <a:p>
            <a:pPr marL="0" indent="0">
              <a:spcBef>
                <a:spcPts val="400"/>
              </a:spcBef>
              <a:buNone/>
            </a:pPr>
            <a:endParaRPr lang="en-US" sz="2400" dirty="0"/>
          </a:p>
          <a:p>
            <a:pPr>
              <a:spcBef>
                <a:spcPts val="400"/>
              </a:spcBef>
            </a:pPr>
            <a:r>
              <a:rPr lang="en-US" sz="2400" dirty="0"/>
              <a:t>These attention heads persist even after fine-tuning the Transformer</a:t>
            </a:r>
          </a:p>
        </p:txBody>
      </p:sp>
    </p:spTree>
    <p:extLst>
      <p:ext uri="{BB962C8B-B14F-4D97-AF65-F5344CB8AC3E}">
        <p14:creationId xmlns:p14="http://schemas.microsoft.com/office/powerpoint/2010/main" val="4687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E909-5C59-EF4B-B65D-BE1FCFCE2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0896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Structure in self-attention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2BE6C-F70C-544E-B548-D273BFBA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33856"/>
            <a:ext cx="4638997" cy="237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18EC24-D60E-D040-B7D9-10FC56C2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332" y="1124712"/>
            <a:ext cx="4638997" cy="2377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006F3-CC5F-E74B-83D4-495906472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989714"/>
            <a:ext cx="4638997" cy="2386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31072-36DB-244A-94C8-56ACFE8A6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332" y="3989714"/>
            <a:ext cx="4638997" cy="2386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A9CD85-5FC0-6F4E-B3C9-6B274958CB43}"/>
              </a:ext>
            </a:extLst>
          </p:cNvPr>
          <p:cNvSpPr txBox="1"/>
          <p:nvPr/>
        </p:nvSpPr>
        <p:spPr>
          <a:xfrm>
            <a:off x="3187576" y="3493008"/>
            <a:ext cx="70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D9717-7D21-0242-85FB-A074FBF43607}"/>
              </a:ext>
            </a:extLst>
          </p:cNvPr>
          <p:cNvSpPr txBox="1"/>
          <p:nvPr/>
        </p:nvSpPr>
        <p:spPr>
          <a:xfrm>
            <a:off x="8614086" y="3493008"/>
            <a:ext cx="939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ALBERT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AF4A3A-2CDA-284D-A010-DA461CCF1406}"/>
              </a:ext>
            </a:extLst>
          </p:cNvPr>
          <p:cNvSpPr txBox="1"/>
          <p:nvPr/>
        </p:nvSpPr>
        <p:spPr>
          <a:xfrm>
            <a:off x="3155615" y="6408158"/>
            <a:ext cx="76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GPT-2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475AD4-50C1-D24B-AB12-4A6428372828}"/>
              </a:ext>
            </a:extLst>
          </p:cNvPr>
          <p:cNvSpPr txBox="1"/>
          <p:nvPr/>
        </p:nvSpPr>
        <p:spPr>
          <a:xfrm>
            <a:off x="8489853" y="6408158"/>
            <a:ext cx="118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DistilBERT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6DF3E5E-D9F5-D04E-B14F-1D13E2D291B0}"/>
              </a:ext>
            </a:extLst>
          </p:cNvPr>
          <p:cNvSpPr/>
          <p:nvPr/>
        </p:nvSpPr>
        <p:spPr>
          <a:xfrm rot="10800000">
            <a:off x="5908917" y="3086548"/>
            <a:ext cx="526565" cy="22150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5C5DB3-76D8-F44C-B55A-00A68B0D45CA}"/>
              </a:ext>
            </a:extLst>
          </p:cNvPr>
          <p:cNvSpPr/>
          <p:nvPr/>
        </p:nvSpPr>
        <p:spPr>
          <a:xfrm rot="10800000">
            <a:off x="5908916" y="5366513"/>
            <a:ext cx="526565" cy="22150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DF55273-1835-C841-B86B-23C0069B419A}"/>
              </a:ext>
            </a:extLst>
          </p:cNvPr>
          <p:cNvSpPr/>
          <p:nvPr/>
        </p:nvSpPr>
        <p:spPr>
          <a:xfrm>
            <a:off x="6172198" y="4184804"/>
            <a:ext cx="526565" cy="221508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4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C39D5-A78C-284D-BA72-7943A317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27192-4DE2-E247-A7E9-55CFD95C8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gauge the importance of non-linguistic attention, we fine-tune Chinese-BERT and French-BERT on some GLUE tasks (English)</a:t>
            </a:r>
          </a:p>
          <a:p>
            <a:r>
              <a:rPr lang="en-US" sz="2400" dirty="0"/>
              <a:t>Even though the tokenizers are mismatched for Chinese and French BERT, they perform surprisingly well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9248D8-828B-4B41-8379-5AC8690D9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420207"/>
              </p:ext>
            </p:extLst>
          </p:nvPr>
        </p:nvGraphicFramePr>
        <p:xfrm>
          <a:off x="2032000" y="4305808"/>
          <a:ext cx="81280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982643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2683869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7160755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82328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MRPC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SST-2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QNLI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30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pre-training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13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Chinese 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6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French 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70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English 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315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2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33B4-24BB-4A48-ABF7-A38D982A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 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2E708-891E-A147-A2BE-BFE01ACCF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Structure in self-attention pervades different models and languages</a:t>
            </a:r>
          </a:p>
          <a:p>
            <a:r>
              <a:rPr lang="en-US" sz="2400" dirty="0"/>
              <a:t>It is also useful for downstream performance</a:t>
            </a:r>
          </a:p>
          <a:p>
            <a:r>
              <a:rPr lang="en-US" sz="2400" dirty="0"/>
              <a:t>Can we induce this structure without relying on pre-training?</a:t>
            </a:r>
          </a:p>
        </p:txBody>
      </p:sp>
    </p:spTree>
    <p:extLst>
      <p:ext uri="{BB962C8B-B14F-4D97-AF65-F5344CB8AC3E}">
        <p14:creationId xmlns:p14="http://schemas.microsoft.com/office/powerpoint/2010/main" val="2001509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4D3CE-D60C-9546-925E-B54F99DC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Attention Guidance: Guiding a 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644CF-B3F2-1C4B-B877-0C04E97B1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29384"/>
            <a:ext cx="9601200" cy="3581400"/>
          </a:xfrm>
        </p:spPr>
        <p:txBody>
          <a:bodyPr>
            <a:normAutofit/>
          </a:bodyPr>
          <a:lstStyle/>
          <a:p>
            <a:r>
              <a:rPr lang="en-US" sz="2400" dirty="0"/>
              <a:t>Attention values of a head can be represented as a matrix</a:t>
            </a:r>
          </a:p>
          <a:p>
            <a:r>
              <a:rPr lang="en-US" sz="2400" dirty="0"/>
              <a:t>Patterns can be represented using similar matrices</a:t>
            </a:r>
          </a:p>
          <a:p>
            <a:r>
              <a:rPr lang="en-US" sz="2400" dirty="0"/>
              <a:t>Use the Frobenius norm to “guide” a head to a certain pattern</a:t>
            </a:r>
          </a:p>
        </p:txBody>
      </p:sp>
      <p:pic>
        <p:nvPicPr>
          <p:cNvPr id="13" name="Picture 12" descr="A picture containing green, holding, display, keyboard&#10;&#10;Description automatically generated">
            <a:extLst>
              <a:ext uri="{FF2B5EF4-FFF2-40B4-BE49-F238E27FC236}">
                <a16:creationId xmlns:a16="http://schemas.microsoft.com/office/drawing/2014/main" id="{26996433-F551-034C-B01F-59E1608A1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60" y="3547872"/>
            <a:ext cx="4773168" cy="3182112"/>
          </a:xfrm>
          <a:prstGeom prst="rect">
            <a:avLst/>
          </a:prstGeom>
        </p:spPr>
      </p:pic>
      <p:pic>
        <p:nvPicPr>
          <p:cNvPr id="17" name="Picture 16" descr="A picture containing large, lot, side, display&#10;&#10;Description automatically generated">
            <a:extLst>
              <a:ext uri="{FF2B5EF4-FFF2-40B4-BE49-F238E27FC236}">
                <a16:creationId xmlns:a16="http://schemas.microsoft.com/office/drawing/2014/main" id="{29D98A3F-08E1-D34D-8FFB-F41B54C6B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38" y="3517900"/>
            <a:ext cx="4818126" cy="3212084"/>
          </a:xfrm>
          <a:prstGeom prst="rect">
            <a:avLst/>
          </a:prstGeom>
        </p:spPr>
      </p:pic>
      <p:sp>
        <p:nvSpPr>
          <p:cNvPr id="18" name="Minus 17">
            <a:extLst>
              <a:ext uri="{FF2B5EF4-FFF2-40B4-BE49-F238E27FC236}">
                <a16:creationId xmlns:a16="http://schemas.microsoft.com/office/drawing/2014/main" id="{43EC1136-8619-B34D-8CB3-8AB2E981722D}"/>
              </a:ext>
            </a:extLst>
          </p:cNvPr>
          <p:cNvSpPr/>
          <p:nvPr/>
        </p:nvSpPr>
        <p:spPr>
          <a:xfrm>
            <a:off x="5586984" y="4809744"/>
            <a:ext cx="768096" cy="539496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E96C97-8AAA-BF42-BCC1-0561198F55B6}"/>
              </a:ext>
            </a:extLst>
          </p:cNvPr>
          <p:cNvSpPr/>
          <p:nvPr/>
        </p:nvSpPr>
        <p:spPr>
          <a:xfrm>
            <a:off x="10620537" y="3340099"/>
            <a:ext cx="562575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886CBE-C031-9D44-AF4F-DD6CBB85A15E}"/>
              </a:ext>
            </a:extLst>
          </p:cNvPr>
          <p:cNvSpPr/>
          <p:nvPr/>
        </p:nvSpPr>
        <p:spPr>
          <a:xfrm>
            <a:off x="10629681" y="6302986"/>
            <a:ext cx="562575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endParaRPr 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086671-5D58-974E-81F3-DCA772913471}"/>
              </a:ext>
            </a:extLst>
          </p:cNvPr>
          <p:cNvSpPr/>
          <p:nvPr/>
        </p:nvSpPr>
        <p:spPr>
          <a:xfrm>
            <a:off x="1371600" y="3785616"/>
            <a:ext cx="45719" cy="2807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238D86-0E91-6042-9070-38AFA0C0F3C2}"/>
              </a:ext>
            </a:extLst>
          </p:cNvPr>
          <p:cNvSpPr/>
          <p:nvPr/>
        </p:nvSpPr>
        <p:spPr>
          <a:xfrm>
            <a:off x="1487424" y="3785616"/>
            <a:ext cx="45719" cy="2807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39D811-812F-434C-B47F-56CB2F652744}"/>
              </a:ext>
            </a:extLst>
          </p:cNvPr>
          <p:cNvSpPr/>
          <p:nvPr/>
        </p:nvSpPr>
        <p:spPr>
          <a:xfrm>
            <a:off x="10458994" y="3785616"/>
            <a:ext cx="45719" cy="2807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5BE1E5-C820-3D41-B445-CC257A55E209}"/>
              </a:ext>
            </a:extLst>
          </p:cNvPr>
          <p:cNvSpPr/>
          <p:nvPr/>
        </p:nvSpPr>
        <p:spPr>
          <a:xfrm>
            <a:off x="10574818" y="3785616"/>
            <a:ext cx="45719" cy="2807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CDE354-6C11-D044-BFBD-4CCEAF41D351}"/>
              </a:ext>
            </a:extLst>
          </p:cNvPr>
          <p:cNvSpPr/>
          <p:nvPr/>
        </p:nvSpPr>
        <p:spPr>
          <a:xfrm>
            <a:off x="1992748" y="3975100"/>
            <a:ext cx="427723" cy="3369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19CB89-4570-8B43-80A4-E0364B04AD85}"/>
              </a:ext>
            </a:extLst>
          </p:cNvPr>
          <p:cNvSpPr/>
          <p:nvPr/>
        </p:nvSpPr>
        <p:spPr>
          <a:xfrm>
            <a:off x="2478922" y="3975100"/>
            <a:ext cx="427723" cy="3369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E8C42F-7CF8-E94C-BE83-85F02F1D4741}"/>
              </a:ext>
            </a:extLst>
          </p:cNvPr>
          <p:cNvSpPr/>
          <p:nvPr/>
        </p:nvSpPr>
        <p:spPr>
          <a:xfrm>
            <a:off x="2969580" y="3975100"/>
            <a:ext cx="427723" cy="3369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45D309-BDC5-A742-AD66-FBC74D54849B}"/>
              </a:ext>
            </a:extLst>
          </p:cNvPr>
          <p:cNvSpPr/>
          <p:nvPr/>
        </p:nvSpPr>
        <p:spPr>
          <a:xfrm>
            <a:off x="3450098" y="3975100"/>
            <a:ext cx="427723" cy="3369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D7C01D-91D3-7B41-AC22-00C8E1DDDB65}"/>
              </a:ext>
            </a:extLst>
          </p:cNvPr>
          <p:cNvSpPr/>
          <p:nvPr/>
        </p:nvSpPr>
        <p:spPr>
          <a:xfrm>
            <a:off x="3936272" y="3975100"/>
            <a:ext cx="427723" cy="3369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C47FF8-261F-B34F-A6FE-316309EA0758}"/>
              </a:ext>
            </a:extLst>
          </p:cNvPr>
          <p:cNvSpPr/>
          <p:nvPr/>
        </p:nvSpPr>
        <p:spPr>
          <a:xfrm>
            <a:off x="4426930" y="3975100"/>
            <a:ext cx="427723" cy="3369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C98325-4509-C24F-82BB-D42C83D8897D}"/>
              </a:ext>
            </a:extLst>
          </p:cNvPr>
          <p:cNvSpPr/>
          <p:nvPr/>
        </p:nvSpPr>
        <p:spPr>
          <a:xfrm>
            <a:off x="6881413" y="3938922"/>
            <a:ext cx="427723" cy="3369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C4D314-8FF4-C34A-A922-6695C935A9D7}"/>
              </a:ext>
            </a:extLst>
          </p:cNvPr>
          <p:cNvSpPr/>
          <p:nvPr/>
        </p:nvSpPr>
        <p:spPr>
          <a:xfrm>
            <a:off x="7367587" y="3938922"/>
            <a:ext cx="427723" cy="3369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70DF79-34DD-8A4D-AB9D-705300B3E86D}"/>
              </a:ext>
            </a:extLst>
          </p:cNvPr>
          <p:cNvSpPr/>
          <p:nvPr/>
        </p:nvSpPr>
        <p:spPr>
          <a:xfrm>
            <a:off x="7858245" y="3938922"/>
            <a:ext cx="427723" cy="3369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6623F5-A02B-DB4F-A792-8C7B559779D1}"/>
              </a:ext>
            </a:extLst>
          </p:cNvPr>
          <p:cNvSpPr/>
          <p:nvPr/>
        </p:nvSpPr>
        <p:spPr>
          <a:xfrm>
            <a:off x="8338763" y="3938922"/>
            <a:ext cx="427723" cy="3369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D09B80-4537-704D-86F6-010147D4FFFD}"/>
              </a:ext>
            </a:extLst>
          </p:cNvPr>
          <p:cNvSpPr/>
          <p:nvPr/>
        </p:nvSpPr>
        <p:spPr>
          <a:xfrm>
            <a:off x="8824937" y="3938922"/>
            <a:ext cx="427723" cy="3369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025BA3-BF29-3143-8CDB-5382590C07B6}"/>
              </a:ext>
            </a:extLst>
          </p:cNvPr>
          <p:cNvSpPr/>
          <p:nvPr/>
        </p:nvSpPr>
        <p:spPr>
          <a:xfrm>
            <a:off x="9315595" y="3938922"/>
            <a:ext cx="427723" cy="3369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8170</TotalTime>
  <Words>1556</Words>
  <Application>Microsoft Macintosh PowerPoint</Application>
  <PresentationFormat>Widescreen</PresentationFormat>
  <Paragraphs>251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</vt:lpstr>
      <vt:lpstr>Cambria Math</vt:lpstr>
      <vt:lpstr>Franklin Gothic Book</vt:lpstr>
      <vt:lpstr>Crop</vt:lpstr>
      <vt:lpstr>Guiding Attention for Self-Supervised Learning with Transformers</vt:lpstr>
      <vt:lpstr>Key Idea</vt:lpstr>
      <vt:lpstr>Preliminaries: Transformers</vt:lpstr>
      <vt:lpstr>Preliminaries: Self-Attention</vt:lpstr>
      <vt:lpstr>Observation: Structure in self-attention</vt:lpstr>
      <vt:lpstr>Structure in self-attention</vt:lpstr>
      <vt:lpstr>Structure is important</vt:lpstr>
      <vt:lpstr>Attention Guidance</vt:lpstr>
      <vt:lpstr>Attention Guidance: Guiding a head</vt:lpstr>
      <vt:lpstr>Attention Guidance: Attention Patterns</vt:lpstr>
      <vt:lpstr>Attention Guidance: AG loss</vt:lpstr>
      <vt:lpstr>Models</vt:lpstr>
      <vt:lpstr>Datasets and Evaluation</vt:lpstr>
      <vt:lpstr>Training details</vt:lpstr>
      <vt:lpstr>Results: Robustness</vt:lpstr>
      <vt:lpstr>Results: Language Modeling</vt:lpstr>
      <vt:lpstr>Results: Loss Curves</vt:lpstr>
      <vt:lpstr>Results: Downstream Performance</vt:lpstr>
      <vt:lpstr>Attention Guidance: ELECTRA</vt:lpstr>
      <vt:lpstr>Results: ELECTRA Losses</vt:lpstr>
      <vt:lpstr>Attention Guidance: Machine Translation</vt:lpstr>
      <vt:lpstr>Results: Why is AG loss useful?</vt:lpstr>
      <vt:lpstr>Probing Analysis</vt:lpstr>
      <vt:lpstr>Probing Analysis</vt:lpstr>
      <vt:lpstr>Probing Analysis</vt:lpstr>
      <vt:lpstr>Attention Guidance: When and why to use?</vt:lpstr>
      <vt:lpstr>What is up with self-attention?</vt:lpstr>
      <vt:lpstr>Synthesizer[9]</vt:lpstr>
      <vt:lpstr>Longformer[10]</vt:lpstr>
      <vt:lpstr>Linformer[11]</vt:lpstr>
      <vt:lpstr>Thank You!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Guiding Attention for Self-Supervised Learning with Transformers</dc:title>
  <dc:creator>Ameet S. Deshpande</dc:creator>
  <cp:lastModifiedBy>Ameet S. Deshpande</cp:lastModifiedBy>
  <cp:revision>140</cp:revision>
  <dcterms:created xsi:type="dcterms:W3CDTF">2020-06-21T18:47:00Z</dcterms:created>
  <dcterms:modified xsi:type="dcterms:W3CDTF">2020-11-04T22:22:55Z</dcterms:modified>
</cp:coreProperties>
</file>